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handoutMasterIdLst>
    <p:handoutMasterId r:id="rId27"/>
  </p:handoutMasterIdLst>
  <p:sldIdLst>
    <p:sldId id="318" r:id="rId3"/>
    <p:sldId id="339" r:id="rId4"/>
    <p:sldId id="340" r:id="rId5"/>
    <p:sldId id="343" r:id="rId6"/>
    <p:sldId id="344" r:id="rId7"/>
    <p:sldId id="341" r:id="rId8"/>
    <p:sldId id="342" r:id="rId9"/>
    <p:sldId id="345" r:id="rId10"/>
    <p:sldId id="347" r:id="rId11"/>
    <p:sldId id="348" r:id="rId12"/>
    <p:sldId id="349" r:id="rId13"/>
    <p:sldId id="351" r:id="rId14"/>
    <p:sldId id="352" r:id="rId15"/>
    <p:sldId id="353" r:id="rId16"/>
    <p:sldId id="354" r:id="rId17"/>
    <p:sldId id="355" r:id="rId18"/>
    <p:sldId id="356" r:id="rId19"/>
    <p:sldId id="364" r:id="rId20"/>
    <p:sldId id="365" r:id="rId21"/>
    <p:sldId id="379" r:id="rId22"/>
    <p:sldId id="366" r:id="rId23"/>
    <p:sldId id="375" r:id="rId24"/>
    <p:sldId id="376" r:id="rId25"/>
  </p:sldIdLst>
  <p:sldSz cx="12188825" cy="6858000"/>
  <p:notesSz cx="6858000" cy="9144000"/>
  <p:custDataLst>
    <p:tags r:id="rId3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F2C"/>
    <a:srgbClr val="F4B10A"/>
    <a:srgbClr val="E4A60A"/>
    <a:srgbClr val="F0932C"/>
    <a:srgbClr val="828282"/>
    <a:srgbClr val="6E90FE"/>
    <a:srgbClr val="8086FC"/>
    <a:srgbClr val="6D6DFB"/>
    <a:srgbClr val="4E78F0"/>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69CF1AB2-1976-4502-BF36-3FF5EA218861}"/>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73" d="100"/>
          <a:sy n="73" d="100"/>
        </p:scale>
        <p:origin x="404" y="36"/>
      </p:cViewPr>
      <p:guideLst>
        <p:guide orient="horz" pos="2160"/>
        <p:guide orient="horz" pos="4030"/>
        <p:guide orient="horz" pos="1152"/>
        <p:guide orient="horz" pos="1018"/>
        <p:guide orient="horz" pos="3886"/>
        <p:guide orient="horz" pos="2928"/>
        <p:guide orient="horz" pos="3072"/>
        <p:guide orient="horz" pos="427"/>
        <p:guide pos="3839"/>
        <p:guide pos="958"/>
        <p:guide pos="7151"/>
        <p:guide pos="676"/>
        <p:guide pos="4985"/>
        <p:guide pos="7007"/>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1" Type="http://schemas.openxmlformats.org/officeDocument/2006/relationships/tags" Target="tags/tag1.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notesMaster" Target="notesMasters/notesMaster1.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jpeg>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lang="en-US"/>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endParaRPr dirty="0"/>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3213" y="0"/>
            <a:ext cx="4265612"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fld>
            <a:endParaRPr lang="en-US"/>
          </a:p>
        </p:txBody>
      </p:sp>
      <p:sp>
        <p:nvSpPr>
          <p:cNvPr id="6" name="Slide Number Placeholder 5"/>
          <p:cNvSpPr>
            <a:spLocks noGrp="1"/>
          </p:cNvSpPr>
          <p:nvPr>
            <p:ph type="sldNum" sz="quarter" idx="12"/>
          </p:nvPr>
        </p:nvSpPr>
        <p:spPr/>
        <p:txBody>
          <a:bodyPr/>
          <a:lstStyle/>
          <a:p>
            <a:fld id="{2A013F82-EE5E-44EE-A61D-E31C6657F26F}" type="slidenum">
              <a:rPr/>
            </a:fld>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lang="en-US"/>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fld>
            <a:endParaRPr lang="en-US"/>
          </a:p>
        </p:txBody>
      </p:sp>
      <p:sp>
        <p:nvSpPr>
          <p:cNvPr id="6" name="Slide Number Placeholder 5"/>
          <p:cNvSpPr>
            <a:spLocks noGrp="1"/>
          </p:cNvSpPr>
          <p:nvPr>
            <p:ph type="sldNum" sz="quarter" idx="12"/>
          </p:nvPr>
        </p:nvSpPr>
        <p:spPr/>
        <p:txBody>
          <a:bodyPr/>
          <a:lstStyle/>
          <a:p>
            <a:fld id="{2A013F82-EE5E-44EE-A61D-E31C6657F26F}" type="slidenum">
              <a:rPr/>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fld>
            <a:endParaRPr lang="en-US"/>
          </a:p>
        </p:txBody>
      </p:sp>
      <p:sp>
        <p:nvSpPr>
          <p:cNvPr id="6" name="Slide Number Placeholder 5"/>
          <p:cNvSpPr>
            <a:spLocks noGrp="1"/>
          </p:cNvSpPr>
          <p:nvPr>
            <p:ph type="sldNum" sz="quarter" idx="12"/>
          </p:nvPr>
        </p:nvSpPr>
        <p:spPr/>
        <p:txBody>
          <a:bodyPr/>
          <a:lstStyle/>
          <a:p>
            <a:fld id="{2A013F82-EE5E-44EE-A61D-E31C6657F26F}" type="slidenum">
              <a:rPr/>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lang="en-US"/>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p>
          </p:txBody>
        </p:sp>
      </p:grpSp>
      <p:sp>
        <p:nvSpPr>
          <p:cNvPr id="5" name="Footer Placeholder 4"/>
          <p:cNvSpPr>
            <a:spLocks noGrp="1"/>
          </p:cNvSpPr>
          <p:nvPr>
            <p:ph type="ftr" sz="quarter" idx="11"/>
          </p:nvPr>
        </p:nvSpPr>
        <p:spPr/>
        <p:txBody>
          <a:bodyPr/>
          <a:lstStyle/>
          <a:p>
            <a:r>
              <a:rPr lang="en-US" dirty="0"/>
              <a:t>Add a footer</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fld>
            <a:endParaRPr lang="en-US"/>
          </a:p>
        </p:txBody>
      </p:sp>
      <p:sp>
        <p:nvSpPr>
          <p:cNvPr id="6" name="Slide Number Placeholder 5"/>
          <p:cNvSpPr>
            <a:spLocks noGrp="1"/>
          </p:cNvSpPr>
          <p:nvPr>
            <p:ph type="sldNum" sz="quarter" idx="12"/>
          </p:nvPr>
        </p:nvSpPr>
        <p:spPr/>
        <p:txBody>
          <a:bodyPr/>
          <a:lstStyle/>
          <a:p>
            <a:fld id="{2A013F82-EE5E-44EE-A61D-E31C6657F26F}" type="slidenum">
              <a:rPr/>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lang="en-US"/>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a:fld>
            <a:endParaRPr lang="en-US"/>
          </a:p>
        </p:txBody>
      </p:sp>
      <p:sp>
        <p:nvSpPr>
          <p:cNvPr id="7" name="Slide Number Placeholder 6"/>
          <p:cNvSpPr>
            <a:spLocks noGrp="1"/>
          </p:cNvSpPr>
          <p:nvPr>
            <p:ph type="sldNum" sz="quarter" idx="12"/>
          </p:nvPr>
        </p:nvSpPr>
        <p:spPr/>
        <p:txBody>
          <a:bodyPr/>
          <a:lstStyle/>
          <a:p>
            <a:fld id="{2A013F82-EE5E-44EE-A61D-E31C6657F26F}" type="slidenum">
              <a:rPr/>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endParaRPr lang="en-US" dirty="0"/>
          </a:p>
        </p:txBody>
      </p:sp>
      <p:sp>
        <p:nvSpPr>
          <p:cNvPr id="7" name="Date Placeholder 6"/>
          <p:cNvSpPr>
            <a:spLocks noGrp="1"/>
          </p:cNvSpPr>
          <p:nvPr>
            <p:ph type="dt" sz="half" idx="10"/>
          </p:nvPr>
        </p:nvSpPr>
        <p:spPr/>
        <p:txBody>
          <a:bodyPr/>
          <a:lstStyle/>
          <a:p>
            <a:fld id="{03F41C87-7AD9-4845-A077-840E4A0F3F06}" type="datetimeFigureOut">
              <a:rPr lang="en-US"/>
            </a:fld>
            <a:endParaRPr lang="en-US"/>
          </a:p>
        </p:txBody>
      </p:sp>
      <p:sp>
        <p:nvSpPr>
          <p:cNvPr id="9" name="Slide Number Placeholder 8"/>
          <p:cNvSpPr>
            <a:spLocks noGrp="1"/>
          </p:cNvSpPr>
          <p:nvPr>
            <p:ph type="sldNum" sz="quarter" idx="12"/>
          </p:nvPr>
        </p:nvSpPr>
        <p:spPr/>
        <p:txBody>
          <a:bodyPr/>
          <a:lstStyle/>
          <a:p>
            <a:fld id="{2A013F82-EE5E-44EE-A61D-E31C6657F26F}" type="slidenum">
              <a:rPr/>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endParaRPr lang="en-US" dirty="0"/>
          </a:p>
        </p:txBody>
      </p:sp>
      <p:sp>
        <p:nvSpPr>
          <p:cNvPr id="3" name="Date Placeholder 2"/>
          <p:cNvSpPr>
            <a:spLocks noGrp="1"/>
          </p:cNvSpPr>
          <p:nvPr>
            <p:ph type="dt" sz="half" idx="10"/>
          </p:nvPr>
        </p:nvSpPr>
        <p:spPr/>
        <p:txBody>
          <a:bodyPr/>
          <a:lstStyle/>
          <a:p>
            <a:fld id="{03F41C87-7AD9-4845-A077-840E4A0F3F06}" type="datetimeFigureOut">
              <a:rPr lang="en-US"/>
            </a:fld>
            <a:endParaRPr lang="en-US"/>
          </a:p>
        </p:txBody>
      </p:sp>
      <p:sp>
        <p:nvSpPr>
          <p:cNvPr id="5" name="Slide Number Placeholder 4"/>
          <p:cNvSpPr>
            <a:spLocks noGrp="1"/>
          </p:cNvSpPr>
          <p:nvPr>
            <p:ph type="sldNum" sz="quarter" idx="12"/>
          </p:nvPr>
        </p:nvSpPr>
        <p:spPr/>
        <p:txBody>
          <a:bodyPr/>
          <a:lstStyle/>
          <a:p>
            <a:fld id="{2A013F82-EE5E-44EE-A61D-E31C6657F26F}" type="slidenum">
              <a:rPr/>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lang="en-US" dirty="0"/>
          </a:p>
        </p:txBody>
      </p:sp>
      <p:sp>
        <p:nvSpPr>
          <p:cNvPr id="2" name="Date Placeholder 1"/>
          <p:cNvSpPr>
            <a:spLocks noGrp="1"/>
          </p:cNvSpPr>
          <p:nvPr>
            <p:ph type="dt" sz="half" idx="10"/>
          </p:nvPr>
        </p:nvSpPr>
        <p:spPr/>
        <p:txBody>
          <a:bodyPr/>
          <a:lstStyle/>
          <a:p>
            <a:fld id="{03F41C87-7AD9-4845-A077-840E4A0F3F06}" type="datetimeFigureOut">
              <a:rPr lang="en-US"/>
            </a:fld>
            <a:endParaRPr lang="en-US"/>
          </a:p>
        </p:txBody>
      </p:sp>
      <p:sp>
        <p:nvSpPr>
          <p:cNvPr id="4" name="Slide Number Placeholder 3"/>
          <p:cNvSpPr>
            <a:spLocks noGrp="1"/>
          </p:cNvSpPr>
          <p:nvPr>
            <p:ph type="sldNum" sz="quarter" idx="12"/>
          </p:nvPr>
        </p:nvSpPr>
        <p:spPr/>
        <p:txBody>
          <a:bodyPr/>
          <a:lstStyle/>
          <a:p>
            <a:fld id="{2A013F82-EE5E-44EE-A61D-E31C6657F26F}" type="slidenum">
              <a:rPr/>
            </a:fld>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lang="en-US"/>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a:fld>
            <a:endParaRPr lang="en-US"/>
          </a:p>
        </p:txBody>
      </p:sp>
      <p:sp>
        <p:nvSpPr>
          <p:cNvPr id="7" name="Slide Number Placeholder 6"/>
          <p:cNvSpPr>
            <a:spLocks noGrp="1"/>
          </p:cNvSpPr>
          <p:nvPr>
            <p:ph type="sldNum" sz="quarter" idx="12"/>
          </p:nvPr>
        </p:nvSpPr>
        <p:spPr/>
        <p:txBody>
          <a:bodyPr/>
          <a:lstStyle/>
          <a:p>
            <a:fld id="{2A013F82-EE5E-44EE-A61D-E31C6657F26F}" type="slidenum">
              <a:rPr/>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lang="en-US"/>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3.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lang="en-US"/>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fld>
            <a:endParaRPr lang="en-US"/>
          </a:p>
        </p:txBody>
      </p:sp>
      <p:pic>
        <p:nvPicPr>
          <p:cNvPr id="9" name="Picture 8"/>
          <p:cNvPicPr>
            <a:picLocks noChangeAspect="1"/>
          </p:cNvPicPr>
          <p:nvPr/>
        </p:nvPicPr>
        <p:blipFill rotWithShape="1">
          <a:blip r:embed="rId12" cstate="print">
            <a:extLst>
              <a:ext uri="{28A0092B-C50C-407E-A947-70E740481C1C}">
                <a14:useLocalDpi xmlns:a14="http://schemas.microsoft.com/office/drawing/2010/main" val="0"/>
              </a:ext>
            </a:extLst>
          </a:blip>
          <a:srcRect/>
          <a:stretch>
            <a:fill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4155" indent="-224155" algn="l" defTabSz="914400" rtl="0" eaLnBrk="1" latinLnBrk="0" hangingPunct="1">
        <a:lnSpc>
          <a:spcPct val="90000"/>
        </a:lnSpc>
        <a:spcBef>
          <a:spcPts val="1800"/>
        </a:spcBef>
        <a:buClr>
          <a:schemeClr val="tx1">
            <a:lumMod val="90000"/>
            <a:lumOff val="10000"/>
          </a:schemeClr>
        </a:buClr>
        <a:buSzPct val="80000"/>
        <a:buFont typeface="Arial" panose="020B0604020202020204"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anose="020B0604020202020204"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anose="020B0604020202020204"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4pPr>
      <a:lvl5pPr marL="1033780" indent="-173355" algn="l" defTabSz="914400" rtl="0" eaLnBrk="1" latinLnBrk="0" hangingPunct="1">
        <a:lnSpc>
          <a:spcPct val="90000"/>
        </a:lnSpc>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5pPr>
      <a:lvl6pPr marL="1207135" indent="-173990" algn="l" defTabSz="914400" rtl="0" eaLnBrk="1" latinLnBrk="0" hangingPunct="1">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6pPr>
      <a:lvl7pPr marL="1380490" indent="-173990" algn="l" defTabSz="914400" rtl="0" eaLnBrk="1" latinLnBrk="0" hangingPunct="1">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7pPr>
      <a:lvl8pPr marL="1554480" indent="-173990" algn="l" defTabSz="914400" rtl="0" eaLnBrk="1" latinLnBrk="0" hangingPunct="1">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8pPr>
      <a:lvl9pPr marL="1728470" indent="-173990" algn="l" defTabSz="914400" rtl="0" eaLnBrk="1" latinLnBrk="0" hangingPunct="1">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77290" y="5518150"/>
            <a:ext cx="6390005" cy="748665"/>
          </a:xfrm>
        </p:spPr>
        <p:txBody>
          <a:bodyPr/>
          <a:lstStyle/>
          <a:p>
            <a:r>
              <a:rPr lang="en-US" b="1" i="1" dirty="0">
                <a:solidFill>
                  <a:srgbClr val="E05F2C"/>
                </a:solidFill>
              </a:rPr>
              <a:t> Presented By  </a:t>
            </a:r>
            <a:r>
              <a:rPr lang="en-US" b="1" i="1" dirty="0">
                <a:solidFill>
                  <a:srgbClr val="E05F2C"/>
                </a:solidFill>
                <a:sym typeface="+mn-ea"/>
              </a:rPr>
              <a:t>Prashant  Shekhar</a:t>
            </a:r>
            <a:endParaRPr lang="en-US" b="1" i="1" dirty="0">
              <a:solidFill>
                <a:srgbClr val="E05F2C"/>
              </a:solidFill>
            </a:endParaRPr>
          </a:p>
          <a:p>
            <a:r>
              <a:rPr lang="en-US" b="1" i="1" dirty="0">
                <a:solidFill>
                  <a:srgbClr val="E05F2C"/>
                </a:solidFill>
              </a:rPr>
              <a:t>          </a:t>
            </a:r>
            <a:endParaRPr lang="en-US" b="1" i="1" dirty="0">
              <a:solidFill>
                <a:srgbClr val="E05F2C"/>
              </a:solidFill>
            </a:endParaRPr>
          </a:p>
        </p:txBody>
      </p:sp>
      <p:sp>
        <p:nvSpPr>
          <p:cNvPr id="22" name="Title 21"/>
          <p:cNvSpPr>
            <a:spLocks noGrp="1"/>
          </p:cNvSpPr>
          <p:nvPr>
            <p:ph type="ctrTitle"/>
          </p:nvPr>
        </p:nvSpPr>
        <p:spPr>
          <a:xfrm>
            <a:off x="1520824" y="764704"/>
            <a:ext cx="5945188" cy="1368152"/>
          </a:xfrm>
          <a:scene3d>
            <a:camera prst="orthographicFront"/>
            <a:lightRig rig="threePt" dir="t"/>
          </a:scene3d>
          <a:sp3d>
            <a:bevelT/>
          </a:sp3d>
        </p:spPr>
        <p:txBody>
          <a:bodyPr>
            <a:normAutofit fontScale="90000"/>
          </a:bodyPr>
          <a:lstStyle/>
          <a:p>
            <a:pPr algn="ctr"/>
            <a:r>
              <a:rPr lang="en-IN" sz="3600" b="1" i="1" dirty="0">
                <a:solidFill>
                  <a:srgbClr val="E05F2C"/>
                </a:solidFill>
              </a:rPr>
              <a:t>Project Presentation On</a:t>
            </a:r>
            <a:br>
              <a:rPr lang="en-IN" sz="3600" b="1" i="1" dirty="0">
                <a:solidFill>
                  <a:schemeClr val="accent1">
                    <a:lumMod val="75000"/>
                  </a:schemeClr>
                </a:solidFill>
              </a:rPr>
            </a:br>
            <a:br>
              <a:rPr lang="en-IN" sz="4400" dirty="0"/>
            </a:br>
            <a:r>
              <a:rPr lang="en-IN" sz="3600" b="1" dirty="0">
                <a:solidFill>
                  <a:schemeClr val="accent6">
                    <a:lumMod val="75000"/>
                  </a:schemeClr>
                </a:solidFill>
              </a:rPr>
              <a:t>“</a:t>
            </a:r>
            <a:r>
              <a:rPr lang="en-IN" sz="3400" b="1" dirty="0">
                <a:solidFill>
                  <a:schemeClr val="accent6">
                    <a:lumMod val="75000"/>
                  </a:schemeClr>
                </a:solidFill>
              </a:rPr>
              <a:t>Micro-Credit Defaulter Model</a:t>
            </a:r>
            <a:r>
              <a:rPr lang="en-IN" sz="3600" b="1" dirty="0">
                <a:solidFill>
                  <a:schemeClr val="accent6">
                    <a:lumMod val="75000"/>
                  </a:schemeClr>
                </a:solidFill>
              </a:rPr>
              <a:t>”</a:t>
            </a:r>
            <a:endParaRPr lang="en-IN" sz="3600" b="1" dirty="0">
              <a:solidFill>
                <a:schemeClr val="accent6">
                  <a:lumMod val="75000"/>
                </a:schemeClr>
              </a:solidFill>
            </a:endParaRPr>
          </a:p>
        </p:txBody>
      </p:sp>
      <p:sp>
        <p:nvSpPr>
          <p:cNvPr id="48" name="Rectangle 47"/>
          <p:cNvSpPr/>
          <p:nvPr/>
        </p:nvSpPr>
        <p:spPr>
          <a:xfrm>
            <a:off x="1073038" y="-55656"/>
            <a:ext cx="6861080" cy="734224"/>
          </a:xfrm>
          <a:custGeom>
            <a:avLst/>
            <a:gdLst>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1" fmla="*/ 0 w 6840760"/>
              <a:gd name="connsiteY0-2" fmla="*/ 0 h 764704"/>
              <a:gd name="connsiteX1-3" fmla="*/ 6840760 w 6840760"/>
              <a:gd name="connsiteY1-4" fmla="*/ 0 h 764704"/>
              <a:gd name="connsiteX2-5" fmla="*/ 6840760 w 6840760"/>
              <a:gd name="connsiteY2-6" fmla="*/ 764704 h 764704"/>
              <a:gd name="connsiteX3-7" fmla="*/ 0 w 6840760"/>
              <a:gd name="connsiteY3-8" fmla="*/ 764704 h 764704"/>
              <a:gd name="connsiteX4-9" fmla="*/ 0 w 6840760"/>
              <a:gd name="connsiteY4-10" fmla="*/ 0 h 764704"/>
              <a:gd name="connsiteX0-11" fmla="*/ 0 w 6840760"/>
              <a:gd name="connsiteY0-12" fmla="*/ 0 h 764704"/>
              <a:gd name="connsiteX1-13" fmla="*/ 6840760 w 6840760"/>
              <a:gd name="connsiteY1-14" fmla="*/ 0 h 764704"/>
              <a:gd name="connsiteX2-15" fmla="*/ 6840760 w 6840760"/>
              <a:gd name="connsiteY2-16" fmla="*/ 764704 h 764704"/>
              <a:gd name="connsiteX3-17" fmla="*/ 0 w 6840760"/>
              <a:gd name="connsiteY3-18" fmla="*/ 764704 h 764704"/>
              <a:gd name="connsiteX4-19" fmla="*/ 0 w 6840760"/>
              <a:gd name="connsiteY4-20" fmla="*/ 0 h 764704"/>
              <a:gd name="connsiteX0-21" fmla="*/ 0 w 6840760"/>
              <a:gd name="connsiteY0-22" fmla="*/ 0 h 764704"/>
              <a:gd name="connsiteX1-23" fmla="*/ 6840760 w 6840760"/>
              <a:gd name="connsiteY1-24" fmla="*/ 0 h 764704"/>
              <a:gd name="connsiteX2-25" fmla="*/ 6840760 w 6840760"/>
              <a:gd name="connsiteY2-26" fmla="*/ 703744 h 764704"/>
              <a:gd name="connsiteX3-27" fmla="*/ 0 w 6840760"/>
              <a:gd name="connsiteY3-28" fmla="*/ 764704 h 764704"/>
              <a:gd name="connsiteX4-29" fmla="*/ 0 w 6840760"/>
              <a:gd name="connsiteY4-30" fmla="*/ 0 h 764704"/>
              <a:gd name="connsiteX0-31" fmla="*/ 0 w 6840760"/>
              <a:gd name="connsiteY0-32" fmla="*/ 0 h 703744"/>
              <a:gd name="connsiteX1-33" fmla="*/ 6840760 w 6840760"/>
              <a:gd name="connsiteY1-34" fmla="*/ 0 h 703744"/>
              <a:gd name="connsiteX2-35" fmla="*/ 6840760 w 6840760"/>
              <a:gd name="connsiteY2-36" fmla="*/ 703744 h 703744"/>
              <a:gd name="connsiteX3-37" fmla="*/ 0 w 6840760"/>
              <a:gd name="connsiteY3-38" fmla="*/ 561504 h 703744"/>
              <a:gd name="connsiteX4-39" fmla="*/ 0 w 6840760"/>
              <a:gd name="connsiteY4-40" fmla="*/ 0 h 703744"/>
              <a:gd name="connsiteX0-41" fmla="*/ 0 w 6861080"/>
              <a:gd name="connsiteY0-42" fmla="*/ 0 h 734224"/>
              <a:gd name="connsiteX1-43" fmla="*/ 6840760 w 6861080"/>
              <a:gd name="connsiteY1-44" fmla="*/ 0 h 734224"/>
              <a:gd name="connsiteX2-45" fmla="*/ 6861080 w 6861080"/>
              <a:gd name="connsiteY2-46" fmla="*/ 734224 h 734224"/>
              <a:gd name="connsiteX3-47" fmla="*/ 0 w 6861080"/>
              <a:gd name="connsiteY3-48" fmla="*/ 561504 h 734224"/>
              <a:gd name="connsiteX4-49" fmla="*/ 0 w 6861080"/>
              <a:gd name="connsiteY4-50" fmla="*/ 0 h 73422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1080" h="734224">
                <a:moveTo>
                  <a:pt x="0" y="0"/>
                </a:moveTo>
                <a:lnTo>
                  <a:pt x="6840760" y="0"/>
                </a:lnTo>
                <a:lnTo>
                  <a:pt x="6861080" y="734224"/>
                </a:lnTo>
                <a:cubicBezTo>
                  <a:pt x="4580827" y="734224"/>
                  <a:pt x="2270093" y="-139536"/>
                  <a:pt x="0" y="561504"/>
                </a:cubicBezTo>
                <a:lnTo>
                  <a:pt x="0" y="0"/>
                </a:lnTo>
                <a:close/>
              </a:path>
            </a:pathLst>
          </a:cu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Rectangle 49"/>
          <p:cNvSpPr/>
          <p:nvPr/>
        </p:nvSpPr>
        <p:spPr>
          <a:xfrm>
            <a:off x="1073038" y="6309320"/>
            <a:ext cx="6840760" cy="548680"/>
          </a:xfrm>
          <a:prstGeom prst="rect">
            <a:avLst/>
          </a:pr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73038" y="2310100"/>
            <a:ext cx="6840760" cy="320713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0"/>
            <a:ext cx="9829799" cy="620688"/>
          </a:xfrm>
        </p:spPr>
        <p:txBody>
          <a:bodyPr>
            <a:normAutofit/>
          </a:bodyPr>
          <a:lstStyle/>
          <a:p>
            <a:r>
              <a:rPr lang="en-IN" dirty="0"/>
              <a:t>Visualization[Univariate]:</a:t>
            </a:r>
            <a:endParaRPr lang="en-IN" dirty="0"/>
          </a:p>
        </p:txBody>
      </p:sp>
      <p:sp>
        <p:nvSpPr>
          <p:cNvPr id="4" name="Content Placeholder 3"/>
          <p:cNvSpPr>
            <a:spLocks noGrp="1"/>
          </p:cNvSpPr>
          <p:nvPr>
            <p:ph idx="1"/>
          </p:nvPr>
        </p:nvSpPr>
        <p:spPr>
          <a:xfrm>
            <a:off x="1522413" y="1981200"/>
            <a:ext cx="9829799" cy="4760168"/>
          </a:xfrm>
        </p:spPr>
        <p:txBody>
          <a:bodyPr>
            <a:normAutofit/>
          </a:bodyPr>
          <a:lstStyle/>
          <a:p>
            <a:endParaRPr lang="en-IN" dirty="0"/>
          </a:p>
          <a:p>
            <a:endParaRPr lang="en-IN" dirty="0"/>
          </a:p>
          <a:p>
            <a:endParaRPr lang="en-IN" dirty="0"/>
          </a:p>
          <a:p>
            <a:endParaRPr lang="en-IN" dirty="0"/>
          </a:p>
          <a:p>
            <a:endParaRPr lang="en-IN" dirty="0"/>
          </a:p>
          <a:p>
            <a:endParaRPr lang="en-IN" dirty="0"/>
          </a:p>
          <a:p>
            <a:pPr>
              <a:buFont typeface="Wingdings" panose="05000000000000000000" pitchFamily="2" charset="2"/>
              <a:buChar char="ü"/>
            </a:pPr>
            <a:endParaRPr lang="en-US" sz="1800" b="0" i="0" dirty="0">
              <a:solidFill>
                <a:srgbClr val="000000"/>
              </a:solidFill>
              <a:effectLst/>
              <a:latin typeface="Century" panose="02040604050505020304" pitchFamily="18" charset="0"/>
            </a:endParaRPr>
          </a:p>
          <a:p>
            <a:pPr>
              <a:buFont typeface="Wingdings" panose="05000000000000000000" pitchFamily="2" charset="2"/>
              <a:buChar char="ü"/>
            </a:pPr>
            <a:endParaRPr lang="en-US" sz="1800" b="0" i="0" dirty="0">
              <a:solidFill>
                <a:srgbClr val="000000"/>
              </a:solidFill>
              <a:effectLst/>
              <a:latin typeface="Century" panose="02040604050505020304" pitchFamily="18" charset="0"/>
            </a:endParaRPr>
          </a:p>
          <a:p>
            <a:pPr>
              <a:buFont typeface="Wingdings" panose="05000000000000000000" pitchFamily="2" charset="2"/>
              <a:buChar char="ü"/>
            </a:pPr>
            <a:r>
              <a:rPr lang="en-US" sz="1800" b="0" i="0" dirty="0">
                <a:solidFill>
                  <a:srgbClr val="000000"/>
                </a:solidFill>
                <a:effectLst/>
                <a:latin typeface="Century" panose="02040604050505020304" pitchFamily="18" charset="0"/>
              </a:rPr>
              <a:t>I can clearly see that there is skewness in most of the columns so we have to treat them.</a:t>
            </a:r>
            <a:endParaRPr lang="en-US" sz="1800" b="0" i="0" dirty="0">
              <a:solidFill>
                <a:srgbClr val="000000"/>
              </a:solidFill>
              <a:effectLst/>
              <a:latin typeface="Century" panose="02040604050505020304" pitchFamily="18" charset="0"/>
            </a:endParaRPr>
          </a:p>
          <a:p>
            <a:endParaRPr lang="en-IN" dirty="0"/>
          </a:p>
        </p:txBody>
      </p:sp>
      <p:pic>
        <p:nvPicPr>
          <p:cNvPr id="6"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t="55711"/>
          <a:stretch>
            <a:fillRect/>
          </a:stretch>
        </p:blipFill>
        <p:spPr bwMode="auto">
          <a:xfrm>
            <a:off x="1413892" y="864703"/>
            <a:ext cx="9938320" cy="53006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620688"/>
            <a:ext cx="9829799" cy="1008112"/>
          </a:xfrm>
        </p:spPr>
        <p:txBody>
          <a:bodyPr>
            <a:normAutofit/>
          </a:bodyPr>
          <a:lstStyle/>
          <a:p>
            <a:r>
              <a:rPr lang="en-IN" dirty="0"/>
              <a:t>Vizualization[Univariate-Target]:</a:t>
            </a:r>
            <a:endParaRPr lang="en-IN" dirty="0"/>
          </a:p>
        </p:txBody>
      </p:sp>
      <p:sp>
        <p:nvSpPr>
          <p:cNvPr id="4" name="Content Placeholder 3"/>
          <p:cNvSpPr>
            <a:spLocks noGrp="1"/>
          </p:cNvSpPr>
          <p:nvPr>
            <p:ph idx="1"/>
          </p:nvPr>
        </p:nvSpPr>
        <p:spPr>
          <a:xfrm>
            <a:off x="1522413" y="1981200"/>
            <a:ext cx="9829799" cy="4760168"/>
          </a:xfrm>
        </p:spPr>
        <p:txBody>
          <a:bodyPr>
            <a:normAutofit/>
          </a:bodyPr>
          <a:lstStyle/>
          <a:p>
            <a:endParaRPr lang="en-IN" dirty="0"/>
          </a:p>
          <a:p>
            <a:endParaRPr lang="en-IN" dirty="0"/>
          </a:p>
          <a:p>
            <a:endParaRPr lang="en-IN" dirty="0"/>
          </a:p>
          <a:p>
            <a:endParaRPr lang="en-IN" dirty="0"/>
          </a:p>
          <a:p>
            <a:endParaRPr lang="en-IN" dirty="0"/>
          </a:p>
          <a:p>
            <a:endParaRPr lang="en-IN" dirty="0"/>
          </a:p>
          <a:p>
            <a:pPr>
              <a:buFont typeface="Wingdings" panose="05000000000000000000" pitchFamily="2" charset="2"/>
              <a:buChar char="ü"/>
            </a:pPr>
            <a:endParaRPr lang="en-US" sz="2000" b="0" i="0" dirty="0">
              <a:solidFill>
                <a:srgbClr val="000000"/>
              </a:solidFill>
              <a:effectLst/>
              <a:latin typeface="Century" panose="02040604050505020304" pitchFamily="18" charset="0"/>
            </a:endParaRPr>
          </a:p>
          <a:p>
            <a:pPr>
              <a:buFont typeface="Wingdings" panose="05000000000000000000" pitchFamily="2" charset="2"/>
              <a:buChar char="ü"/>
            </a:pPr>
            <a:r>
              <a:rPr lang="en-US" sz="2000" b="0" i="0" dirty="0">
                <a:solidFill>
                  <a:srgbClr val="000000"/>
                </a:solidFill>
                <a:effectLst/>
                <a:latin typeface="Century" panose="02040604050505020304" pitchFamily="18" charset="0"/>
              </a:rPr>
              <a:t>There is a data </a:t>
            </a:r>
            <a:r>
              <a:rPr lang="en-US" sz="2000" b="0" i="0" dirty="0" err="1">
                <a:solidFill>
                  <a:srgbClr val="000000"/>
                </a:solidFill>
                <a:effectLst/>
                <a:latin typeface="Century" panose="02040604050505020304" pitchFamily="18" charset="0"/>
              </a:rPr>
              <a:t>imbalancing</a:t>
            </a:r>
            <a:r>
              <a:rPr lang="en-US" sz="2000" b="0" i="0" dirty="0">
                <a:solidFill>
                  <a:srgbClr val="000000"/>
                </a:solidFill>
                <a:effectLst/>
                <a:latin typeface="Century" panose="02040604050505020304" pitchFamily="18" charset="0"/>
              </a:rPr>
              <a:t> issue so we have to treat this by using oversampling or </a:t>
            </a:r>
            <a:r>
              <a:rPr lang="en-US" sz="2000" b="0" i="0" dirty="0" err="1">
                <a:solidFill>
                  <a:srgbClr val="000000"/>
                </a:solidFill>
                <a:effectLst/>
                <a:latin typeface="Century" panose="02040604050505020304" pitchFamily="18" charset="0"/>
              </a:rPr>
              <a:t>undersampling</a:t>
            </a:r>
            <a:r>
              <a:rPr lang="en-US" sz="2000" b="0" i="0" dirty="0">
                <a:solidFill>
                  <a:srgbClr val="000000"/>
                </a:solidFill>
                <a:effectLst/>
                <a:latin typeface="Century" panose="02040604050505020304" pitchFamily="18" charset="0"/>
              </a:rPr>
              <a:t>.</a:t>
            </a:r>
            <a:endParaRPr lang="en-IN" sz="2000" dirty="0">
              <a:latin typeface="Century" panose="02040604050505020304" pitchFamily="18" charset="0"/>
            </a:endParaRPr>
          </a:p>
        </p:txBody>
      </p:sp>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494012" y="1844824"/>
            <a:ext cx="6480720" cy="393571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44624"/>
            <a:ext cx="9829799" cy="576064"/>
          </a:xfrm>
        </p:spPr>
        <p:txBody>
          <a:bodyPr>
            <a:normAutofit fontScale="90000"/>
          </a:bodyPr>
          <a:lstStyle/>
          <a:p>
            <a:r>
              <a:rPr lang="en-IN" dirty="0"/>
              <a:t>Vizualization[Bivariate]:</a:t>
            </a:r>
            <a:endParaRPr lang="en-IN" dirty="0"/>
          </a:p>
        </p:txBody>
      </p:sp>
      <p:pic>
        <p:nvPicPr>
          <p:cNvPr id="5" name="Picture 2"/>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b="66800"/>
          <a:stretch>
            <a:fillRect/>
          </a:stretch>
        </p:blipFill>
        <p:spPr bwMode="auto">
          <a:xfrm>
            <a:off x="1125860" y="836712"/>
            <a:ext cx="10476655" cy="56886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116632"/>
            <a:ext cx="9829799" cy="576064"/>
          </a:xfrm>
        </p:spPr>
        <p:txBody>
          <a:bodyPr>
            <a:normAutofit fontScale="90000"/>
          </a:bodyPr>
          <a:lstStyle/>
          <a:p>
            <a:r>
              <a:rPr lang="en-IN" dirty="0"/>
              <a:t>Observations:</a:t>
            </a:r>
            <a:endParaRPr lang="en-IN" dirty="0"/>
          </a:p>
        </p:txBody>
      </p:sp>
      <p:sp>
        <p:nvSpPr>
          <p:cNvPr id="3" name="Content Placeholder 2"/>
          <p:cNvSpPr>
            <a:spLocks noGrp="1"/>
          </p:cNvSpPr>
          <p:nvPr>
            <p:ph idx="1"/>
          </p:nvPr>
        </p:nvSpPr>
        <p:spPr>
          <a:xfrm>
            <a:off x="1522413" y="548680"/>
            <a:ext cx="9829799" cy="6192688"/>
          </a:xfrm>
        </p:spPr>
        <p:txBody>
          <a:bodyPr>
            <a:noAutofit/>
          </a:bodyPr>
          <a:lstStyle/>
          <a:p>
            <a:pPr marL="342900" lvl="0" indent="-342900">
              <a:lnSpc>
                <a:spcPct val="107000"/>
              </a:lnSpc>
              <a:spcBef>
                <a:spcPts val="300"/>
              </a:spcBef>
              <a:spcAft>
                <a:spcPts val="300"/>
              </a:spcAft>
              <a:buFont typeface="Wingdings" panose="05000000000000000000" pitchFamily="2" charset="2"/>
              <a:buChar char=""/>
            </a:pP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1.Customers with high value of Age on cellular network in days(</a:t>
            </a:r>
            <a:r>
              <a:rPr lang="en-IN" sz="1600" dirty="0" err="1">
                <a:solidFill>
                  <a:srgbClr val="000000"/>
                </a:solidFill>
                <a:effectLst/>
                <a:latin typeface="Century" panose="02040604050505020304" pitchFamily="18" charset="0"/>
                <a:ea typeface="Times New Roman" panose="02020603050405020304" charset="0"/>
                <a:cs typeface="Calibri" panose="020F0502020204030204" pitchFamily="34" charset="0"/>
              </a:rPr>
              <a:t>aon</a:t>
            </a: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 are maximum defaulters(who have not paid there loan amount-0).</a:t>
            </a:r>
            <a:endParaRPr lang="en-IN" sz="16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2.Customers with high value of Daily amount spent from main account, averaged over last 30 days (in Indonesian Rupiah)(daily_decr30) are maximum Non-defaulters(who have paid there loan amount-1).</a:t>
            </a:r>
            <a:endParaRPr lang="en-IN" sz="16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3.Customers with high value of Daily amount spent from main account, averaged over last 90 days (in Indonesian Rupiah)(daily_decr90) are maximum Non-defaulters(who have paid there loan amount-1).</a:t>
            </a:r>
            <a:endParaRPr lang="en-IN" sz="16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4.Customers with high value of Average main account balance over last 30 days(rental30) are maximum Non-defaulters(who have paid there loan amount-1).</a:t>
            </a:r>
            <a:endParaRPr lang="en-IN" sz="16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5.Customers with high value of Average main account balance over last 90 days(rental90) are maximum Non-defaulters(who have paid there loan amount-1).</a:t>
            </a:r>
            <a:endParaRPr lang="en-IN" sz="16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6.Customers with high Number of days till last recharge of main account(</a:t>
            </a:r>
            <a:r>
              <a:rPr lang="en-IN" sz="1600" dirty="0" err="1">
                <a:solidFill>
                  <a:srgbClr val="000000"/>
                </a:solidFill>
                <a:effectLst/>
                <a:latin typeface="Century" panose="02040604050505020304" pitchFamily="18" charset="0"/>
                <a:ea typeface="Times New Roman" panose="02020603050405020304" charset="0"/>
                <a:cs typeface="Calibri" panose="020F0502020204030204" pitchFamily="34" charset="0"/>
              </a:rPr>
              <a:t>last_rech_date_ma</a:t>
            </a: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 are maximum Non-defaulters(who have paid there loan amount-1).</a:t>
            </a:r>
            <a:endParaRPr lang="en-IN" sz="16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7.Customers with high value of Amount of last recharge of main account (in Indonesian Rupiah)(</a:t>
            </a:r>
            <a:r>
              <a:rPr lang="en-IN" sz="1600" dirty="0" err="1">
                <a:solidFill>
                  <a:srgbClr val="000000"/>
                </a:solidFill>
                <a:effectLst/>
                <a:latin typeface="Century" panose="02040604050505020304" pitchFamily="18" charset="0"/>
                <a:ea typeface="Times New Roman" panose="02020603050405020304" charset="0"/>
                <a:cs typeface="Calibri" panose="020F0502020204030204" pitchFamily="34" charset="0"/>
              </a:rPr>
              <a:t>last_rech_amt_ma</a:t>
            </a: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 are maximum Non-defaulters(who have paid there loan amount-1).</a:t>
            </a:r>
            <a:endParaRPr lang="en-IN" sz="16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rgbClr val="000000"/>
                </a:solidFill>
                <a:effectLst/>
                <a:latin typeface="Century" panose="02040604050505020304" pitchFamily="18" charset="0"/>
                <a:ea typeface="Times New Roman" panose="02020603050405020304" charset="0"/>
                <a:cs typeface="Calibri" panose="020F0502020204030204" pitchFamily="34" charset="0"/>
              </a:rPr>
              <a:t>8.Customers with high value of Number of times main account got recharged in last 30 days(cnt_ma_rech30) are maximum Non-defaulters(who have paid there loan amount-1).</a:t>
            </a:r>
            <a:endParaRPr lang="en-IN" sz="1600" dirty="0">
              <a:latin typeface="Century" panose="02040604050505020304" pitchFamily="18" charset="0"/>
              <a:ea typeface="Times New Roman" panose="0202060305040502030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600" dirty="0">
                <a:solidFill>
                  <a:srgbClr val="000000"/>
                </a:solidFill>
                <a:effectLst/>
                <a:latin typeface="Century" panose="02040604050505020304" pitchFamily="18" charset="0"/>
                <a:ea typeface="Times New Roman" panose="02020603050405020304" charset="0"/>
              </a:rPr>
              <a:t>9.Customers with high value of Frequency of main account recharged in last 30 days(fr_ma_rech30) are maximum Non-defaulters(who have paid there loan amount-1) and also the count is high for defaulters </a:t>
            </a:r>
            <a:r>
              <a:rPr lang="en-IN" sz="1600" dirty="0" err="1">
                <a:solidFill>
                  <a:srgbClr val="000000"/>
                </a:solidFill>
                <a:effectLst/>
                <a:latin typeface="Century" panose="02040604050505020304" pitchFamily="18" charset="0"/>
                <a:ea typeface="Times New Roman" panose="02020603050405020304" charset="0"/>
              </a:rPr>
              <a:t>comparitively</a:t>
            </a:r>
            <a:r>
              <a:rPr lang="en-IN" sz="1600" dirty="0">
                <a:solidFill>
                  <a:srgbClr val="000000"/>
                </a:solidFill>
                <a:effectLst/>
                <a:latin typeface="Century" panose="02040604050505020304" pitchFamily="18" charset="0"/>
                <a:ea typeface="Times New Roman" panose="02020603050405020304" charset="0"/>
              </a:rPr>
              <a:t> Non-defaulters are more in number.</a:t>
            </a:r>
            <a:endParaRPr lang="en-IN" sz="160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44623"/>
            <a:ext cx="9829799" cy="644351"/>
          </a:xfrm>
        </p:spPr>
        <p:txBody>
          <a:bodyPr>
            <a:normAutofit/>
          </a:bodyPr>
          <a:lstStyle/>
          <a:p>
            <a:r>
              <a:rPr lang="en-IN" dirty="0"/>
              <a:t>Vizualization of numerical columns:</a:t>
            </a:r>
            <a:endParaRPr lang="en-IN" dirty="0"/>
          </a:p>
        </p:txBody>
      </p:sp>
      <p:pic>
        <p:nvPicPr>
          <p:cNvPr id="5" name="Picture 2"/>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33201" b="33200"/>
          <a:stretch>
            <a:fillRect/>
          </a:stretch>
        </p:blipFill>
        <p:spPr bwMode="auto">
          <a:xfrm>
            <a:off x="1522413" y="764704"/>
            <a:ext cx="10260631" cy="576064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0"/>
            <a:ext cx="9829799" cy="548680"/>
          </a:xfrm>
        </p:spPr>
        <p:txBody>
          <a:bodyPr>
            <a:normAutofit fontScale="90000"/>
          </a:bodyPr>
          <a:lstStyle/>
          <a:p>
            <a:r>
              <a:rPr lang="en-IN" dirty="0"/>
              <a:t>Observations:</a:t>
            </a:r>
            <a:endParaRPr lang="en-IN" dirty="0"/>
          </a:p>
        </p:txBody>
      </p:sp>
      <p:sp>
        <p:nvSpPr>
          <p:cNvPr id="3" name="Content Placeholder 2"/>
          <p:cNvSpPr>
            <a:spLocks noGrp="1"/>
          </p:cNvSpPr>
          <p:nvPr>
            <p:ph idx="1"/>
          </p:nvPr>
        </p:nvSpPr>
        <p:spPr>
          <a:xfrm>
            <a:off x="1522413" y="404664"/>
            <a:ext cx="9829799" cy="6336704"/>
          </a:xfrm>
        </p:spPr>
        <p:txBody>
          <a:bodyPr>
            <a:noAutofit/>
          </a:bodyPr>
          <a:lstStyle/>
          <a:p>
            <a:pPr marL="342900" lvl="0" indent="-342900">
              <a:lnSpc>
                <a:spcPct val="107000"/>
              </a:lnSpc>
              <a:spcBef>
                <a:spcPts val="300"/>
              </a:spcBef>
              <a:spcAft>
                <a:spcPts val="300"/>
              </a:spcAft>
              <a:buFont typeface="Wingdings" panose="05000000000000000000" pitchFamily="2" charset="2"/>
              <a:buChar char=""/>
            </a:pP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10.Customers with high value of Total amount of recharge in main account over last 30 days (in Indonesian Rupiah)(sumamnt_ma_rech30) are maximum Non-defaulters(who have paid there loan amount-1).</a:t>
            </a:r>
            <a:endParaRPr lang="en-IN" sz="147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11.Customers with high value of Median of amount of recharges done in main account over last 30 days at user level (in Indonesian Rupiah)(medianamnt_ma_rech30) are maximum Non-defaulters(who have paid there loan amount-1).</a:t>
            </a:r>
            <a:endParaRPr lang="en-IN" sz="147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12.Customers with high value of Median of main account balance just before recharge in last 30 days at user level (in Indonesian Rupiah)(medianmarechprebal30) are maximum defaulters(who have not paid there loan amount-0).</a:t>
            </a:r>
            <a:endParaRPr lang="en-IN" sz="147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13.Customers with high value of Number of times main account got recharged in last 90 days(cnt_ma_rech90) are maximum Non-defaulters(who have paid there loan amount-1).</a:t>
            </a:r>
            <a:endParaRPr lang="en-IN" sz="147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14.Customers with high value of Frequency of main account recharged in last 90 days(fr_ma_rech90) are maximum Non-defaulters(who have paid there loan amount-1).</a:t>
            </a:r>
            <a:endParaRPr lang="en-IN" sz="147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15.Customers with high value of Total amount of recharge in main account over last 90 days (in </a:t>
            </a:r>
            <a:r>
              <a:rPr lang="en-IN" sz="1470" dirty="0" err="1">
                <a:solidFill>
                  <a:srgbClr val="000000"/>
                </a:solidFill>
                <a:effectLst/>
                <a:latin typeface="Century" panose="02040604050505020304" pitchFamily="18" charset="0"/>
                <a:ea typeface="Times New Roman" panose="02020603050405020304" charset="0"/>
                <a:cs typeface="Calibri" panose="020F0502020204030204" pitchFamily="34" charset="0"/>
              </a:rPr>
              <a:t>Indonasian</a:t>
            </a: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 Rupiah)(sumamnt_ma_rech90) are maximum Non-defaulters(who have paid there loan amount-1).</a:t>
            </a:r>
            <a:endParaRPr lang="en-IN" sz="147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16.Customers with high value of Median of amount of recharges done in main account over last 90 days at user level (in </a:t>
            </a:r>
            <a:r>
              <a:rPr lang="en-IN" sz="1470" dirty="0" err="1">
                <a:solidFill>
                  <a:srgbClr val="000000"/>
                </a:solidFill>
                <a:effectLst/>
                <a:latin typeface="Century" panose="02040604050505020304" pitchFamily="18" charset="0"/>
                <a:ea typeface="Times New Roman" panose="02020603050405020304" charset="0"/>
                <a:cs typeface="Calibri" panose="020F0502020204030204" pitchFamily="34" charset="0"/>
              </a:rPr>
              <a:t>Indonasian</a:t>
            </a: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 Rupiah)(medianamnt_ma_rech90) are maximum Non-defaulters(who have paid there loan amount-1).</a:t>
            </a:r>
            <a:endParaRPr lang="en-IN" sz="147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17.Customers with high value of Median of main account balance just before recharge in last 90 days at user level (in </a:t>
            </a:r>
            <a:r>
              <a:rPr lang="en-IN" sz="1470" dirty="0" err="1">
                <a:solidFill>
                  <a:srgbClr val="000000"/>
                </a:solidFill>
                <a:effectLst/>
                <a:latin typeface="Century" panose="02040604050505020304" pitchFamily="18" charset="0"/>
                <a:ea typeface="Times New Roman" panose="02020603050405020304" charset="0"/>
                <a:cs typeface="Calibri" panose="020F0502020204030204" pitchFamily="34" charset="0"/>
              </a:rPr>
              <a:t>Indonasian</a:t>
            </a:r>
            <a:r>
              <a:rPr lang="en-IN" sz="1470" dirty="0">
                <a:solidFill>
                  <a:srgbClr val="000000"/>
                </a:solidFill>
                <a:effectLst/>
                <a:latin typeface="Century" panose="02040604050505020304" pitchFamily="18" charset="0"/>
                <a:ea typeface="Times New Roman" panose="02020603050405020304" charset="0"/>
                <a:cs typeface="Calibri" panose="020F0502020204030204" pitchFamily="34" charset="0"/>
              </a:rPr>
              <a:t> Rupiah)(medianmarechprebal90) are maximum Non-defaulters(who have paid there loan amount-1).</a:t>
            </a:r>
            <a:endParaRPr lang="en-IN" sz="1470" dirty="0">
              <a:latin typeface="Century" panose="02040604050505020304" pitchFamily="18" charset="0"/>
              <a:ea typeface="Times New Roman" panose="0202060305040502030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470" dirty="0">
                <a:solidFill>
                  <a:srgbClr val="000000"/>
                </a:solidFill>
                <a:effectLst/>
                <a:latin typeface="Century" panose="02040604050505020304" pitchFamily="18" charset="0"/>
                <a:ea typeface="Times New Roman" panose="02020603050405020304" charset="0"/>
              </a:rPr>
              <a:t>18.Customers with high value of Number of loans taken by user in last 30 days(cnt_loans30) are maximum Non-defaulters(who have paid there loan amount-1).</a:t>
            </a:r>
            <a:endParaRPr lang="en-IN" sz="147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0"/>
            <a:ext cx="9829799" cy="620688"/>
          </a:xfrm>
        </p:spPr>
        <p:txBody>
          <a:bodyPr>
            <a:normAutofit/>
          </a:bodyPr>
          <a:lstStyle/>
          <a:p>
            <a:r>
              <a:rPr lang="en-IN" dirty="0"/>
              <a:t>Vizualization of categorical columns:</a:t>
            </a:r>
            <a:endParaRPr lang="en-IN" dirty="0"/>
          </a:p>
        </p:txBody>
      </p:sp>
      <p:pic>
        <p:nvPicPr>
          <p:cNvPr id="5" name="Picture 2"/>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t="66800"/>
          <a:stretch>
            <a:fillRect/>
          </a:stretch>
        </p:blipFill>
        <p:spPr bwMode="auto">
          <a:xfrm>
            <a:off x="1522413" y="908720"/>
            <a:ext cx="9972599" cy="54726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0"/>
            <a:ext cx="9829799" cy="548680"/>
          </a:xfrm>
        </p:spPr>
        <p:txBody>
          <a:bodyPr>
            <a:normAutofit fontScale="90000"/>
          </a:bodyPr>
          <a:lstStyle/>
          <a:p>
            <a:r>
              <a:rPr lang="en-IN" dirty="0"/>
              <a:t>Observations:</a:t>
            </a:r>
            <a:endParaRPr lang="en-IN" dirty="0"/>
          </a:p>
        </p:txBody>
      </p:sp>
      <p:sp>
        <p:nvSpPr>
          <p:cNvPr id="3" name="Content Placeholder 2"/>
          <p:cNvSpPr>
            <a:spLocks noGrp="1"/>
          </p:cNvSpPr>
          <p:nvPr>
            <p:ph idx="1"/>
          </p:nvPr>
        </p:nvSpPr>
        <p:spPr>
          <a:xfrm>
            <a:off x="1197869" y="404664"/>
            <a:ext cx="10729192" cy="6336704"/>
          </a:xfrm>
        </p:spPr>
        <p:txBody>
          <a:bodyPr>
            <a:noAutofit/>
          </a:bodyPr>
          <a:lstStyle/>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19.Customers with high value of Total amount of loans taken by user in last 30 days(amnt_loans30) are maximum Non-defaulters(who have paid there loan amount-1).</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20.Customers with high value of maximum amount of loan taken by the user in last 30 days(maxamnt_loans30) are maximum Non-defaulters(who have paid there loan amount-1).</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21.Customers with high value of Number of loans taken by user in last 90 days(cnt_loans90) are maximum Non-defaulters(who have paid there loan amount-1).</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22.Customers with high value of Total amount of loans taken by user in last 90 days(amnt_loans90) are maximum Non-defaulters(who have paid there loan amount-1).</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23.Customers with high value of maximum amount of loan taken by the user in last 90 days(maxamnt_loans90) are maximum Non-defaulters(who have paid there loan amount-1).</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24.Customers with high value of Average payback time in days over last 30 days(payback30) are maximum Non-defaulters(who have paid there loan amount-1).</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25.Customers with high value of Average payback time in days over last 90 days(payback90) are maximum Non-defaulters(who have paid there loan amount-1).</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26.In between 6th and 7th month maximum customers both </a:t>
            </a:r>
            <a:r>
              <a:rPr lang="en-IN" sz="1800" dirty="0" err="1">
                <a:solidFill>
                  <a:srgbClr val="000000"/>
                </a:solidFill>
                <a:effectLst/>
                <a:latin typeface="Century" panose="02040604050505020304" pitchFamily="18" charset="0"/>
                <a:ea typeface="Times New Roman" panose="02020603050405020304" charset="0"/>
                <a:cs typeface="Calibri" panose="020F0502020204030204" pitchFamily="34" charset="0"/>
              </a:rPr>
              <a:t>defualters</a:t>
            </a: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 and Non-defaulters have paid there loan amount.</a:t>
            </a:r>
            <a:endParaRPr lang="en-IN" sz="1800" dirty="0">
              <a:latin typeface="Century" panose="02040604050505020304" pitchFamily="18" charset="0"/>
              <a:ea typeface="Times New Roman" panose="0202060305040502030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rPr>
              <a:t>27.Below 14th of each month all the customers have paid there loan amount.</a:t>
            </a:r>
            <a:endParaRPr lang="en-IN" sz="165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Analysis:</a:t>
            </a:r>
            <a:endParaRPr lang="en-IN" dirty="0"/>
          </a:p>
        </p:txBody>
      </p:sp>
      <p:sp>
        <p:nvSpPr>
          <p:cNvPr id="3" name="Content Placeholder 2"/>
          <p:cNvSpPr>
            <a:spLocks noGrp="1"/>
          </p:cNvSpPr>
          <p:nvPr>
            <p:ph idx="1"/>
          </p:nvPr>
        </p:nvSpPr>
        <p:spPr/>
        <p:txBody>
          <a:bodyPr>
            <a:normAutofit/>
          </a:bodyPr>
          <a:lstStyle/>
          <a:p>
            <a:pPr marL="342900" lvl="0" indent="-342900">
              <a:lnSpc>
                <a:spcPct val="107000"/>
              </a:lnSpc>
              <a:buFont typeface="Wingdings" panose="05000000000000000000" pitchFamily="2" charset="2"/>
              <a:buChar char=""/>
            </a:pPr>
            <a:r>
              <a:rPr lang="en-IN" sz="2000" dirty="0">
                <a:latin typeface="Century" panose="02040604050505020304" pitchFamily="18" charset="0"/>
              </a:rPr>
              <a:t> </a:t>
            </a:r>
            <a:r>
              <a:rPr lang="en-IN" sz="2000" dirty="0">
                <a:effectLst/>
                <a:latin typeface="Century" panose="02040604050505020304" pitchFamily="18" charset="0"/>
                <a:ea typeface="Calibri" panose="020F0502020204030204" pitchFamily="34" charset="0"/>
                <a:cs typeface="Times New Roman" panose="02020603050405020304" charset="0"/>
              </a:rPr>
              <a:t>I have used </a:t>
            </a:r>
            <a:r>
              <a:rPr lang="en-IN" sz="2000" dirty="0" err="1">
                <a:latin typeface="Century" panose="02040604050505020304" pitchFamily="18" charset="0"/>
                <a:ea typeface="Calibri" panose="020F0502020204030204" pitchFamily="34" charset="0"/>
                <a:cs typeface="Times New Roman" panose="02020603050405020304" charset="0"/>
              </a:rPr>
              <a:t>dist</a:t>
            </a:r>
            <a:r>
              <a:rPr lang="en-IN" sz="2000" dirty="0">
                <a:effectLst/>
                <a:latin typeface="Century" panose="02040604050505020304" pitchFamily="18" charset="0"/>
                <a:ea typeface="Calibri" panose="020F0502020204030204" pitchFamily="34" charset="0"/>
                <a:cs typeface="Times New Roman" panose="02020603050405020304" charset="0"/>
              </a:rPr>
              <a:t> plot for each univariate numerical features and it says that there is skewness in almost all columns. </a:t>
            </a:r>
            <a:endParaRPr lang="en-IN" sz="20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charset="0"/>
              </a:rPr>
              <a:t>And also for bivariate numerical features I have used bar plot.</a:t>
            </a:r>
            <a:endParaRPr lang="en-IN" sz="20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charset="0"/>
              </a:rPr>
              <a:t>I found that </a:t>
            </a:r>
            <a:r>
              <a:rPr lang="en-IN" sz="2000" dirty="0">
                <a:latin typeface="Century" panose="02040604050505020304" pitchFamily="18" charset="0"/>
                <a:ea typeface="Calibri" panose="020F0502020204030204" pitchFamily="34" charset="0"/>
                <a:cs typeface="Times New Roman" panose="02020603050405020304" charset="0"/>
              </a:rPr>
              <a:t>in maximum features the count of non-defaulters is high compared to defaulters so the risk is less </a:t>
            </a:r>
            <a:r>
              <a:rPr lang="en-IN" sz="2000" dirty="0" err="1">
                <a:latin typeface="Century" panose="02040604050505020304" pitchFamily="18" charset="0"/>
                <a:ea typeface="Calibri" panose="020F0502020204030204" pitchFamily="34" charset="0"/>
                <a:cs typeface="Times New Roman" panose="02020603050405020304" charset="0"/>
              </a:rPr>
              <a:t>comparitively</a:t>
            </a:r>
            <a:r>
              <a:rPr lang="en-IN" sz="2000" dirty="0">
                <a:effectLst/>
                <a:latin typeface="Century" panose="02040604050505020304" pitchFamily="18" charset="0"/>
                <a:ea typeface="Calibri" panose="020F0502020204030204" pitchFamily="34" charset="0"/>
                <a:cs typeface="Times New Roman" panose="02020603050405020304" charset="0"/>
              </a:rPr>
              <a:t>.</a:t>
            </a:r>
            <a:endParaRPr lang="en-IN" sz="200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Cleaning Steps:</a:t>
            </a:r>
            <a:endParaRPr lang="en-IN" dirty="0"/>
          </a:p>
        </p:txBody>
      </p:sp>
      <p:sp>
        <p:nvSpPr>
          <p:cNvPr id="3" name="Content Placeholder 2"/>
          <p:cNvSpPr>
            <a:spLocks noGrp="1"/>
          </p:cNvSpPr>
          <p:nvPr>
            <p:ph idx="1"/>
          </p:nvPr>
        </p:nvSpPr>
        <p:spPr/>
        <p:txBody>
          <a:bodyPr>
            <a:normAutofit/>
          </a:bodyPr>
          <a:lstStyle/>
          <a:p>
            <a:pPr>
              <a:buFont typeface="Wingdings" panose="05000000000000000000" pitchFamily="2" charset="2"/>
              <a:buChar char="ü"/>
            </a:pPr>
            <a:r>
              <a:rPr lang="en-IN" sz="2000" dirty="0">
                <a:latin typeface="Century" panose="02040604050505020304" pitchFamily="18" charset="0"/>
              </a:rPr>
              <a:t>In my datasets I did not found null values, but I found outliers and also skewness.</a:t>
            </a:r>
            <a:endParaRPr lang="en-IN" sz="2000" dirty="0">
              <a:latin typeface="Century" panose="02040604050505020304" pitchFamily="18" charset="0"/>
            </a:endParaRP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charset="0"/>
              </a:rPr>
              <a:t>To remove outliers I have used percentile method. And to remove skewness I have used yeo-</a:t>
            </a:r>
            <a:r>
              <a:rPr lang="en-IN" sz="2000" dirty="0" err="1">
                <a:effectLst/>
                <a:latin typeface="Century" panose="02040604050505020304" pitchFamily="18" charset="0"/>
                <a:ea typeface="Calibri" panose="020F0502020204030204" pitchFamily="34" charset="0"/>
                <a:cs typeface="Times New Roman" panose="02020603050405020304" charset="0"/>
              </a:rPr>
              <a:t>johnson</a:t>
            </a:r>
            <a:r>
              <a:rPr lang="en-IN" sz="2000" dirty="0">
                <a:effectLst/>
                <a:latin typeface="Century" panose="02040604050505020304" pitchFamily="18" charset="0"/>
                <a:ea typeface="Calibri" panose="020F0502020204030204" pitchFamily="34" charset="0"/>
                <a:cs typeface="Times New Roman" panose="02020603050405020304" charset="0"/>
              </a:rPr>
              <a:t> method. </a:t>
            </a:r>
            <a:endParaRPr lang="en-IN" sz="2000" dirty="0">
              <a:effectLst/>
              <a:latin typeface="Century" panose="02040604050505020304" pitchFamily="18" charset="0"/>
              <a:ea typeface="Calibri" panose="020F0502020204030204" pitchFamily="34" charset="0"/>
              <a:cs typeface="Times New Roman" panose="02020603050405020304" charset="0"/>
            </a:endParaRP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charset="0"/>
              </a:rPr>
              <a:t>To replace the negative values from positive values I have used abs. </a:t>
            </a:r>
            <a:endParaRPr lang="en-IN" sz="2000" dirty="0">
              <a:effectLst/>
              <a:latin typeface="Century" panose="02040604050505020304" pitchFamily="18" charset="0"/>
              <a:ea typeface="Calibri" panose="020F0502020204030204" pitchFamily="34" charset="0"/>
              <a:cs typeface="Times New Roman" panose="02020603050405020304" charset="0"/>
            </a:endParaRP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charset="0"/>
              </a:rPr>
              <a:t>Use of Pearson’s correlation coefficient to check the correlation between dependent and independent features. </a:t>
            </a:r>
            <a:endParaRPr lang="en-IN" sz="2000" dirty="0">
              <a:effectLst/>
              <a:latin typeface="Century" panose="02040604050505020304" pitchFamily="18" charset="0"/>
              <a:ea typeface="Calibri" panose="020F0502020204030204" pitchFamily="34" charset="0"/>
              <a:cs typeface="Times New Roman" panose="02020603050405020304" charset="0"/>
            </a:endParaRP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charset="0"/>
              </a:rPr>
              <a:t>Also I have used </a:t>
            </a:r>
            <a:r>
              <a:rPr lang="en-IN" sz="2000" dirty="0">
                <a:latin typeface="Century" panose="02040604050505020304" pitchFamily="18" charset="0"/>
                <a:ea typeface="Calibri" panose="020F0502020204030204" pitchFamily="34" charset="0"/>
                <a:cs typeface="Times New Roman" panose="02020603050405020304" charset="0"/>
              </a:rPr>
              <a:t>Normalization</a:t>
            </a:r>
            <a:r>
              <a:rPr lang="en-IN" sz="2000" dirty="0">
                <a:effectLst/>
                <a:latin typeface="Century" panose="02040604050505020304" pitchFamily="18" charset="0"/>
                <a:ea typeface="Calibri" panose="020F0502020204030204" pitchFamily="34" charset="0"/>
                <a:cs typeface="Times New Roman" panose="02020603050405020304" charset="0"/>
              </a:rPr>
              <a:t>. Then followed by model building with all Classification algorithms.</a:t>
            </a:r>
            <a:endParaRPr lang="en-IN" sz="200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Agenda:</a:t>
            </a:r>
            <a:endParaRPr lang="en-IN" dirty="0"/>
          </a:p>
        </p:txBody>
      </p:sp>
      <p:sp>
        <p:nvSpPr>
          <p:cNvPr id="3" name="Content Placeholder 2"/>
          <p:cNvSpPr>
            <a:spLocks noGrp="1"/>
          </p:cNvSpPr>
          <p:nvPr>
            <p:ph idx="1"/>
          </p:nvPr>
        </p:nvSpPr>
        <p:spPr>
          <a:xfrm>
            <a:off x="1522413" y="1700808"/>
            <a:ext cx="9829799" cy="4968552"/>
          </a:xfrm>
        </p:spPr>
        <p:txBody>
          <a:bodyPr>
            <a:noAutofit/>
          </a:bodyPr>
          <a:lstStyle/>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Overview.</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Problem Statement.</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Problem Understanding.</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What is Micro Credit?</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Importance of Micro Credit Defaulter Model.</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Exploratory data analysis.</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Visualizations.</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Analysis.</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Data cleaning steps.</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Data Balancing.</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Model Building.</a:t>
            </a:r>
            <a:endParaRPr lang="en-US" sz="1700" dirty="0">
              <a:solidFill>
                <a:schemeClr val="tx2"/>
              </a:solidFill>
              <a:latin typeface="Century" panose="02040604050505020304" pitchFamily="18" charset="0"/>
            </a:endParaRPr>
          </a:p>
          <a:p>
            <a:pPr>
              <a:spcBef>
                <a:spcPts val="300"/>
              </a:spcBef>
              <a:spcAft>
                <a:spcPts val="300"/>
              </a:spcAft>
              <a:buFont typeface="Wingdings" panose="05000000000000000000" pitchFamily="2" charset="2"/>
              <a:buChar char="Ø"/>
            </a:pPr>
            <a:r>
              <a:rPr lang="en-US" sz="1700" dirty="0">
                <a:solidFill>
                  <a:schemeClr val="tx2"/>
                </a:solidFill>
                <a:latin typeface="Century" panose="02040604050505020304" pitchFamily="18" charset="0"/>
              </a:rPr>
              <a:t>Conclusion.</a:t>
            </a:r>
            <a:endParaRPr lang="en-US" sz="1700" dirty="0">
              <a:solidFill>
                <a:schemeClr val="tx2"/>
              </a:solidFill>
              <a:latin typeface="Century" panose="02040604050505020304" pitchFamily="18" charset="0"/>
            </a:endParaRPr>
          </a:p>
          <a:p>
            <a:endParaRPr lang="en-IN" sz="14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44624"/>
            <a:ext cx="9829799" cy="1656184"/>
          </a:xfrm>
        </p:spPr>
        <p:txBody>
          <a:bodyPr>
            <a:normAutofit/>
          </a:bodyPr>
          <a:lstStyle/>
          <a:p>
            <a:r>
              <a:rPr lang="en-IN" dirty="0"/>
              <a:t>Data Balancing:</a:t>
            </a:r>
            <a:endParaRPr lang="en-IN" dirty="0"/>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2638028" y="1844824"/>
            <a:ext cx="7596844" cy="3894038"/>
          </a:xfrm>
          <a:prstGeom prst="rect">
            <a:avLst/>
          </a:prstGeom>
          <a:noFill/>
          <a:ln>
            <a:noFill/>
          </a:ln>
        </p:spPr>
      </p:pic>
      <p:sp>
        <p:nvSpPr>
          <p:cNvPr id="6" name="TextBox 5"/>
          <p:cNvSpPr txBox="1"/>
          <p:nvPr/>
        </p:nvSpPr>
        <p:spPr>
          <a:xfrm>
            <a:off x="2277988" y="5589240"/>
            <a:ext cx="8496944" cy="646331"/>
          </a:xfrm>
          <a:prstGeom prst="rect">
            <a:avLst/>
          </a:prstGeom>
          <a:noFill/>
        </p:spPr>
        <p:txBody>
          <a:bodyPr wrap="square">
            <a:spAutoFit/>
          </a:bodyPr>
          <a:lstStyle/>
          <a:p>
            <a:pPr marL="285750" indent="-285750">
              <a:buFont typeface="Wingdings" panose="05000000000000000000" pitchFamily="2" charset="2"/>
              <a:buChar char="ü"/>
            </a:pPr>
            <a:r>
              <a:rPr lang="en-IN" sz="1800" dirty="0">
                <a:solidFill>
                  <a:srgbClr val="000000"/>
                </a:solidFill>
                <a:effectLst/>
                <a:latin typeface="Century" panose="02040604050505020304" pitchFamily="18" charset="0"/>
                <a:ea typeface="Calibri" panose="020F0502020204030204" pitchFamily="34" charset="0"/>
              </a:rPr>
              <a:t>I have used oversampling (SMOTE) to get rid of data imbalancing.</a:t>
            </a:r>
            <a:r>
              <a:rPr lang="en-IN" sz="1800" dirty="0">
                <a:effectLst/>
                <a:latin typeface="Century" panose="02040604050505020304" pitchFamily="18" charset="0"/>
                <a:ea typeface="Calibri" panose="020F0502020204030204" pitchFamily="34" charset="0"/>
                <a:cs typeface="Times New Roman" panose="02020603050405020304" charset="0"/>
              </a:rPr>
              <a:t> The balanced output looks like this.</a:t>
            </a:r>
            <a:endParaRPr lang="en-IN"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Model Building:</a:t>
            </a:r>
            <a:endParaRPr lang="en-IN" dirty="0"/>
          </a:p>
        </p:txBody>
      </p:sp>
      <p:sp>
        <p:nvSpPr>
          <p:cNvPr id="3" name="Content Placeholder 2"/>
          <p:cNvSpPr>
            <a:spLocks noGrp="1"/>
          </p:cNvSpPr>
          <p:nvPr>
            <p:ph idx="1"/>
          </p:nvPr>
        </p:nvSpPr>
        <p:spPr>
          <a:xfrm>
            <a:off x="1522413" y="1700808"/>
            <a:ext cx="9829799" cy="5112568"/>
          </a:xfrm>
        </p:spPr>
        <p:txBody>
          <a:bodyPr>
            <a:noAutofit/>
          </a:bodyPr>
          <a:lstStyle/>
          <a:p>
            <a:pPr>
              <a:lnSpc>
                <a:spcPct val="107000"/>
              </a:lnSpc>
              <a:spcAft>
                <a:spcPts val="800"/>
              </a:spcAft>
              <a:buFont typeface="Wingdings" panose="05000000000000000000" pitchFamily="2" charset="2"/>
              <a:buChar char="ü"/>
            </a:pPr>
            <a:r>
              <a:rPr lang="en-IN" sz="1900" dirty="0">
                <a:effectLst/>
                <a:latin typeface="Century" panose="02040604050505020304" pitchFamily="18" charset="0"/>
                <a:ea typeface="Calibri" panose="020F0502020204030204" pitchFamily="34" charset="0"/>
                <a:cs typeface="Times New Roman" panose="02020603050405020304" charset="0"/>
              </a:rPr>
              <a:t>Since Label was my target and it was a Categorical column, so this perticular problem was Classification problem. And I have used all Classification algorithms to build my model. By looking into the difference of accuracy score and cross validation score I found </a:t>
            </a:r>
            <a:r>
              <a:rPr lang="en-IN" sz="1900" dirty="0">
                <a:latin typeface="Century" panose="02040604050505020304" pitchFamily="18" charset="0"/>
                <a:ea typeface="Calibri" panose="020F0502020204030204" pitchFamily="34" charset="0"/>
                <a:cs typeface="Times New Roman" panose="02020603050405020304" charset="0"/>
              </a:rPr>
              <a:t>BaggingClassifier</a:t>
            </a:r>
            <a:r>
              <a:rPr lang="en-IN" sz="1900" dirty="0">
                <a:effectLst/>
                <a:latin typeface="Century" panose="02040604050505020304" pitchFamily="18" charset="0"/>
                <a:ea typeface="Calibri" panose="020F0502020204030204" pitchFamily="34" charset="0"/>
                <a:cs typeface="Times New Roman" panose="02020603050405020304" charset="0"/>
              </a:rPr>
              <a:t> as a best model with least difference. Also to get the best model we have to run through multiple models and to avoid the confusion of overfitting we have go through cross validation. Below are the list of Classification algorithms I have used in my project.</a:t>
            </a:r>
            <a:endParaRPr lang="en-IN" sz="19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err="1">
                <a:effectLst/>
                <a:latin typeface="Century" panose="02040604050505020304" pitchFamily="18" charset="0"/>
                <a:ea typeface="Calibri" panose="020F0502020204030204" pitchFamily="34" charset="0"/>
                <a:cs typeface="Times New Roman" panose="02020603050405020304" charset="0"/>
              </a:rPr>
              <a:t>XGBClassifier</a:t>
            </a:r>
            <a:endParaRPr lang="en-IN" sz="19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effectLst/>
                <a:latin typeface="Century" panose="02040604050505020304" pitchFamily="18" charset="0"/>
                <a:ea typeface="Calibri" panose="020F0502020204030204" pitchFamily="34" charset="0"/>
                <a:cs typeface="Times New Roman" panose="02020603050405020304" charset="0"/>
              </a:rPr>
              <a:t>DecisionTreeClassifier</a:t>
            </a:r>
            <a:endParaRPr lang="en-IN" sz="19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a:effectLst/>
                <a:latin typeface="Century" panose="02040604050505020304" pitchFamily="18" charset="0"/>
                <a:ea typeface="Calibri" panose="020F0502020204030204" pitchFamily="34" charset="0"/>
                <a:cs typeface="Times New Roman" panose="02020603050405020304" charset="0"/>
              </a:rPr>
              <a:t>BaggingClassifier</a:t>
            </a:r>
            <a:endParaRPr lang="en-IN" sz="1900" dirty="0">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900" dirty="0" err="1">
                <a:latin typeface="Century" panose="02040604050505020304" pitchFamily="18" charset="0"/>
                <a:cs typeface="Times New Roman" panose="02020603050405020304" charset="0"/>
              </a:rPr>
              <a:t>AdaBoostClassifier</a:t>
            </a:r>
            <a:endParaRPr lang="en-IN" sz="190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116632"/>
            <a:ext cx="9829799" cy="576064"/>
          </a:xfrm>
        </p:spPr>
        <p:txBody>
          <a:bodyPr>
            <a:normAutofit fontScale="90000"/>
          </a:bodyPr>
          <a:lstStyle/>
          <a:p>
            <a:r>
              <a:rPr lang="en-IN" dirty="0"/>
              <a:t>Conclusion:</a:t>
            </a:r>
            <a:endParaRPr lang="en-IN" dirty="0"/>
          </a:p>
        </p:txBody>
      </p:sp>
      <p:sp>
        <p:nvSpPr>
          <p:cNvPr id="3" name="Content Placeholder 2"/>
          <p:cNvSpPr>
            <a:spLocks noGrp="1"/>
          </p:cNvSpPr>
          <p:nvPr>
            <p:ph idx="1"/>
          </p:nvPr>
        </p:nvSpPr>
        <p:spPr>
          <a:xfrm>
            <a:off x="1522413" y="836712"/>
            <a:ext cx="9829799" cy="5904656"/>
          </a:xfrm>
        </p:spPr>
        <p:txBody>
          <a:bodyPr>
            <a:noAutofit/>
          </a:bodyPr>
          <a:lstStyle/>
          <a:p>
            <a:pPr>
              <a:lnSpc>
                <a:spcPct val="107000"/>
              </a:lnSpc>
              <a:spcBef>
                <a:spcPts val="300"/>
              </a:spcBef>
              <a:spcAft>
                <a:spcPts val="300"/>
              </a:spcAft>
              <a:buFont typeface="Wingdings" panose="05000000000000000000" pitchFamily="2" charset="2"/>
              <a:buChar char="ü"/>
            </a:pPr>
            <a:r>
              <a:rPr lang="en-IN" sz="1650" dirty="0">
                <a:effectLst/>
                <a:latin typeface="Century" panose="02040604050505020304" pitchFamily="18" charset="0"/>
                <a:ea typeface="Calibri" panose="020F0502020204030204" pitchFamily="34" charset="0"/>
                <a:cs typeface="Times New Roman" panose="02020603050405020304" charset="0"/>
              </a:rPr>
              <a:t>In this project report, we have used machine learning algorithms to predict the micro credit defaulters. We have mentioned the step by step procedure to </a:t>
            </a:r>
            <a:r>
              <a:rPr lang="en-IN" sz="1650" dirty="0" err="1">
                <a:effectLst/>
                <a:latin typeface="Century" panose="02040604050505020304" pitchFamily="18" charset="0"/>
                <a:ea typeface="Calibri" panose="020F0502020204030204" pitchFamily="34" charset="0"/>
                <a:cs typeface="Times New Roman" panose="02020603050405020304" charset="0"/>
              </a:rPr>
              <a:t>analyze</a:t>
            </a:r>
            <a:r>
              <a:rPr lang="en-IN" sz="1650" dirty="0">
                <a:effectLst/>
                <a:latin typeface="Century" panose="02040604050505020304" pitchFamily="18" charset="0"/>
                <a:ea typeface="Calibri" panose="020F0502020204030204" pitchFamily="34" charset="0"/>
                <a:cs typeface="Times New Roman" panose="02020603050405020304" charset="0"/>
              </a:rPr>
              <a:t> the dataset and finding the correlation between the features.</a:t>
            </a:r>
            <a:endParaRPr lang="en-IN" sz="165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Bef>
                <a:spcPts val="300"/>
              </a:spcBef>
              <a:spcAft>
                <a:spcPts val="300"/>
              </a:spcAft>
              <a:buFont typeface="Wingdings" panose="05000000000000000000" pitchFamily="2" charset="2"/>
              <a:buChar char="ü"/>
            </a:pPr>
            <a:r>
              <a:rPr lang="en-IN" sz="1650" dirty="0">
                <a:effectLst/>
                <a:latin typeface="Century" panose="02040604050505020304" pitchFamily="18" charset="0"/>
                <a:ea typeface="Calibri" panose="020F0502020204030204" pitchFamily="34" charset="0"/>
                <a:cs typeface="Times New Roman" panose="02020603050405020304" charset="0"/>
              </a:rPr>
              <a:t>Thus we can select the features which are correlated to each other and are independent in nature. The power of visualization has helped us in understanding the data by graphical representation it has made me to understand what data is trying to say.</a:t>
            </a:r>
            <a:endParaRPr lang="en-IN" sz="165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Bef>
                <a:spcPts val="300"/>
              </a:spcBef>
              <a:spcAft>
                <a:spcPts val="300"/>
              </a:spcAft>
              <a:buFont typeface="Wingdings" panose="05000000000000000000" pitchFamily="2" charset="2"/>
              <a:buChar char="ü"/>
            </a:pPr>
            <a:r>
              <a:rPr lang="en-IN" sz="1650" dirty="0">
                <a:effectLst/>
                <a:latin typeface="Century" panose="02040604050505020304" pitchFamily="18" charset="0"/>
                <a:ea typeface="Calibri" panose="020F0502020204030204" pitchFamily="34" charset="0"/>
                <a:cs typeface="Times New Roman" panose="02020603050405020304" charset="0"/>
              </a:rPr>
              <a:t> Data cleaning is one of the most important steps to remove unrealistic values and zero values. </a:t>
            </a:r>
            <a:endParaRPr lang="en-IN" sz="165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Bef>
                <a:spcPts val="300"/>
              </a:spcBef>
              <a:spcAft>
                <a:spcPts val="300"/>
              </a:spcAft>
              <a:buFont typeface="Wingdings" panose="05000000000000000000" pitchFamily="2" charset="2"/>
              <a:buChar char="ü"/>
            </a:pPr>
            <a:r>
              <a:rPr lang="en-IN" sz="1650" dirty="0">
                <a:effectLst/>
                <a:latin typeface="Century" panose="02040604050505020304" pitchFamily="18" charset="0"/>
                <a:ea typeface="Calibri" panose="020F0502020204030204" pitchFamily="34" charset="0"/>
                <a:cs typeface="Times New Roman" panose="02020603050405020304" charset="0"/>
              </a:rPr>
              <a:t>These feature set were then given as an input to four algorithms and a hyper parameter tunning was done to the best model and the accuracy has been improved. Hence we calculated the performance of each model using different performance metrics and compared them based on these metrics.</a:t>
            </a:r>
            <a:endParaRPr lang="en-IN" sz="165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Bef>
                <a:spcPts val="300"/>
              </a:spcBef>
              <a:spcAft>
                <a:spcPts val="300"/>
              </a:spcAft>
              <a:buFont typeface="Wingdings" panose="05000000000000000000" pitchFamily="2" charset="2"/>
              <a:buChar char="ü"/>
            </a:pPr>
            <a:r>
              <a:rPr lang="en-IN" sz="1650" dirty="0">
                <a:effectLst/>
                <a:latin typeface="Century" panose="02040604050505020304" pitchFamily="18" charset="0"/>
                <a:ea typeface="Calibri" panose="020F0502020204030204" pitchFamily="34" charset="0"/>
                <a:cs typeface="Times New Roman" panose="02020603050405020304" charset="0"/>
              </a:rPr>
              <a:t> Then we have also saved the best model and predicted the label. It was good the </a:t>
            </a:r>
            <a:r>
              <a:rPr lang="en-IN" sz="1650" dirty="0" err="1">
                <a:effectLst/>
                <a:latin typeface="Century" panose="02040604050505020304" pitchFamily="18" charset="0"/>
                <a:ea typeface="Calibri" panose="020F0502020204030204" pitchFamily="34" charset="0"/>
                <a:cs typeface="Times New Roman" panose="02020603050405020304" charset="0"/>
              </a:rPr>
              <a:t>the</a:t>
            </a:r>
            <a:r>
              <a:rPr lang="en-IN" sz="1650" dirty="0">
                <a:effectLst/>
                <a:latin typeface="Century" panose="02040604050505020304" pitchFamily="18" charset="0"/>
                <a:ea typeface="Calibri" panose="020F0502020204030204" pitchFamily="34" charset="0"/>
                <a:cs typeface="Times New Roman" panose="02020603050405020304" charset="0"/>
              </a:rPr>
              <a:t> predicted and actual values were almost same.</a:t>
            </a:r>
            <a:r>
              <a:rPr lang="en-IN" sz="16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 </a:t>
            </a:r>
            <a:endParaRPr lang="en-IN" sz="1650" dirty="0">
              <a:solidFill>
                <a:srgbClr val="333333"/>
              </a:solidFill>
              <a:effectLst/>
              <a:latin typeface="Century" panose="02040604050505020304" pitchFamily="18" charset="0"/>
              <a:ea typeface="Calibri" panose="020F0502020204030204" pitchFamily="34" charset="0"/>
              <a:cs typeface="Calibri" panose="020F0502020204030204" pitchFamily="34" charset="0"/>
            </a:endParaRPr>
          </a:p>
          <a:p>
            <a:pPr>
              <a:lnSpc>
                <a:spcPct val="107000"/>
              </a:lnSpc>
              <a:spcBef>
                <a:spcPts val="300"/>
              </a:spcBef>
              <a:spcAft>
                <a:spcPts val="300"/>
              </a:spcAft>
              <a:buFont typeface="Wingdings" panose="05000000000000000000" pitchFamily="2" charset="2"/>
              <a:buChar char="ü"/>
            </a:pPr>
            <a:r>
              <a:rPr lang="en-IN" sz="16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To conclude, the application of machine learning in micro credit is still at an early stage. We hope this study has moved a small step ahead in providing some methodological and empirical contributions to crediting institutes, and presenting an alternative approach to the valuation of defaulters.</a:t>
            </a:r>
            <a:endParaRPr lang="en-IN" sz="1650" dirty="0">
              <a:solidFill>
                <a:srgbClr val="333333"/>
              </a:solidFill>
              <a:effectLst/>
              <a:latin typeface="Century" panose="02040604050505020304" pitchFamily="18" charset="0"/>
              <a:ea typeface="Calibri" panose="020F0502020204030204" pitchFamily="34" charset="0"/>
              <a:cs typeface="Calibri" panose="020F0502020204030204" pitchFamily="34" charset="0"/>
            </a:endParaRPr>
          </a:p>
          <a:p>
            <a:pPr>
              <a:lnSpc>
                <a:spcPct val="107000"/>
              </a:lnSpc>
              <a:spcBef>
                <a:spcPts val="300"/>
              </a:spcBef>
              <a:spcAft>
                <a:spcPts val="300"/>
              </a:spcAft>
              <a:buFont typeface="Wingdings" panose="05000000000000000000" pitchFamily="2" charset="2"/>
              <a:buChar char="ü"/>
            </a:pPr>
            <a:r>
              <a:rPr lang="en-IN" sz="16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 Future direction of research may consider incorporating additional micro credit transaction data from a larger economical background with more features.</a:t>
            </a:r>
            <a:endParaRPr lang="en-IN" sz="165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Aft>
                <a:spcPts val="800"/>
              </a:spcAft>
            </a:pPr>
            <a:endParaRPr lang="en-IN" sz="1650" dirty="0">
              <a:effectLst/>
              <a:latin typeface="Calibri" panose="020F0502020204030204" pitchFamily="34" charset="0"/>
              <a:ea typeface="Calibri" panose="020F0502020204030204" pitchFamily="34" charset="0"/>
              <a:cs typeface="Times New Roman" panose="02020603050405020304" charset="0"/>
            </a:endParaRPr>
          </a:p>
          <a:p>
            <a:pPr marL="0" indent="0">
              <a:buNone/>
            </a:pPr>
            <a:endParaRPr lang="en-IN" sz="16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18"/>
          <p:cNvSpPr>
            <a:spLocks noGrp="1"/>
          </p:cNvSpPr>
          <p:nvPr>
            <p:ph idx="1"/>
          </p:nvPr>
        </p:nvSpPr>
        <p:spPr/>
        <p:txBody>
          <a:bodyPr/>
          <a:lstStyle/>
          <a:p>
            <a:endParaRPr lang="en-IN"/>
          </a:p>
        </p:txBody>
      </p:sp>
      <p:pic>
        <p:nvPicPr>
          <p:cNvPr id="20" name="Content Placeholder 16"/>
          <p:cNvPicPr>
            <a:picLocks noChangeAspect="1"/>
          </p:cNvPicPr>
          <p:nvPr/>
        </p:nvPicPr>
        <p:blipFill rotWithShape="1">
          <a:blip r:embed="rId1">
            <a:extLst>
              <a:ext uri="{28A0092B-C50C-407E-A947-70E740481C1C}">
                <a14:useLocalDpi xmlns:a14="http://schemas.microsoft.com/office/drawing/2010/main" val="0"/>
              </a:ext>
            </a:extLst>
          </a:blip>
          <a:srcRect b="11267"/>
          <a:stretch>
            <a:fillRect/>
          </a:stretch>
        </p:blipFill>
        <p:spPr>
          <a:xfrm>
            <a:off x="1053851" y="0"/>
            <a:ext cx="11134973"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Overview:</a:t>
            </a:r>
            <a:endParaRPr lang="en-IN" dirty="0"/>
          </a:p>
        </p:txBody>
      </p:sp>
      <p:sp>
        <p:nvSpPr>
          <p:cNvPr id="3" name="Content Placeholder 2"/>
          <p:cNvSpPr>
            <a:spLocks noGrp="1"/>
          </p:cNvSpPr>
          <p:nvPr>
            <p:ph idx="1"/>
          </p:nvPr>
        </p:nvSpPr>
        <p:spPr/>
        <p:txBody>
          <a:bodyPr/>
          <a:lstStyle/>
          <a:p>
            <a:pPr>
              <a:buFont typeface="Wingdings" panose="05000000000000000000" pitchFamily="2" charset="2"/>
              <a:buChar char="ü"/>
            </a:pPr>
            <a:r>
              <a:rPr lang="en-US" sz="2400" dirty="0">
                <a:solidFill>
                  <a:schemeClr val="tx2"/>
                </a:solidFill>
                <a:latin typeface="Century" panose="02040604050505020304" pitchFamily="18" charset="0"/>
              </a:rPr>
              <a:t>In this particular presentation we will be looking on:</a:t>
            </a:r>
            <a:endParaRPr lang="en-US" sz="2400"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How to analyze the dataset of Micro Credit Defaulters.</a:t>
            </a:r>
            <a:endParaRPr lang="en-US"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What are the EDA steps in cleaning the dataset.</a:t>
            </a:r>
            <a:endParaRPr lang="en-US"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Overall analysis on the problem.</a:t>
            </a:r>
            <a:endParaRPr lang="en-US"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Model building from the cleaned dataset.</a:t>
            </a:r>
            <a:endParaRPr lang="en-US"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Predicting defaulters for saved model.</a:t>
            </a:r>
            <a:endParaRPr lang="en-US" dirty="0">
              <a:solidFill>
                <a:schemeClr val="tx2"/>
              </a:solidFill>
              <a:latin typeface="Century" panose="02040604050505020304" pitchFamily="18" charset="0"/>
            </a:endParaRPr>
          </a:p>
          <a:p>
            <a:endParaRPr lang="en-I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Problem Statement:</a:t>
            </a:r>
            <a:endParaRPr lang="en-IN" dirty="0"/>
          </a:p>
        </p:txBody>
      </p:sp>
      <p:sp>
        <p:nvSpPr>
          <p:cNvPr id="3" name="Content Placeholder 2"/>
          <p:cNvSpPr>
            <a:spLocks noGrp="1"/>
          </p:cNvSpPr>
          <p:nvPr>
            <p:ph idx="1"/>
          </p:nvPr>
        </p:nvSpPr>
        <p:spPr>
          <a:xfrm>
            <a:off x="1522413" y="1700808"/>
            <a:ext cx="9829799" cy="5157192"/>
          </a:xfrm>
        </p:spPr>
        <p:txBody>
          <a:bodyPr>
            <a:noAutofit/>
          </a:bodyPr>
          <a:lstStyle/>
          <a:p>
            <a:pPr marL="0" indent="0">
              <a:lnSpc>
                <a:spcPct val="107000"/>
              </a:lnSpc>
              <a:spcAft>
                <a:spcPts val="800"/>
              </a:spcAft>
              <a:buNone/>
            </a:pPr>
            <a:r>
              <a:rPr lang="en-IN" sz="2000" dirty="0"/>
              <a:t> </a:t>
            </a:r>
            <a:r>
              <a:rPr lang="en-IN" sz="1800" dirty="0">
                <a:effectLst/>
                <a:latin typeface="Century" panose="02040604050505020304" pitchFamily="18" charset="0"/>
                <a:ea typeface="Calibri" panose="020F0502020204030204" pitchFamily="34" charset="0"/>
                <a:cs typeface="Times New Roman" panose="02020603050405020304" charset="0"/>
              </a:rPr>
              <a:t>A Microfinance Institution (MFI) is an organization that offers financial services to low income populations. MFS becomes very useful when targeting especially the unbanked poor families living in remote areas with not much sources of income. The Microfinance services (MFS) provided by MFI are Group Loans, Agricultural Loans, Individual Business Loans and so on. Many microfinance institutions (MFI), experts and donors are supporting the idea of using mobile financial services (MFS) which they feel are more convenient and efficient, and cost saving, than the traditional high-touch model used since long for the purpose of delivering microfinance services. Though, the MFI industry is primarily focusing on low income families and are very useful in such areas, the implementation of MFS has been uneven with both significant challenges and successes. Today, microfinance is widely accepted as a poverty-reduction tool, representing $70 billion in outstanding loans and a global outreach of 200 million clients. We are working with one such client that is in Telecom Industry. They are a fixed wireless telecommunications network provider. They have launched various products and have developed its business and organization based on the budget operator model, offering better products at Lower Prices to all value conscious customers through a strategy of disruptive innovation that focuses on the subscriber.  </a:t>
            </a:r>
            <a:endParaRPr lang="en-IN" sz="1800" dirty="0">
              <a:effectLst/>
              <a:latin typeface="Century" panose="02040604050505020304" pitchFamily="18" charset="0"/>
              <a:ea typeface="Calibri" panose="020F0502020204030204" pitchFamily="3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Problem Understanding:</a:t>
            </a:r>
            <a:endParaRPr lang="en-IN" dirty="0"/>
          </a:p>
        </p:txBody>
      </p:sp>
      <p:sp>
        <p:nvSpPr>
          <p:cNvPr id="3" name="Content Placeholder 2"/>
          <p:cNvSpPr>
            <a:spLocks noGrp="1"/>
          </p:cNvSpPr>
          <p:nvPr>
            <p:ph idx="1"/>
          </p:nvPr>
        </p:nvSpPr>
        <p:spPr>
          <a:xfrm>
            <a:off x="1522413" y="1700808"/>
            <a:ext cx="9829799" cy="5112568"/>
          </a:xfrm>
        </p:spPr>
        <p:txBody>
          <a:bodyPr>
            <a:noAutofit/>
          </a:bodyPr>
          <a:lstStyle/>
          <a:p>
            <a:pPr marL="0" indent="0">
              <a:lnSpc>
                <a:spcPct val="107000"/>
              </a:lnSpc>
              <a:spcAft>
                <a:spcPts val="800"/>
              </a:spcAft>
              <a:buNone/>
            </a:pPr>
            <a:r>
              <a:rPr lang="en-IN" sz="1800" dirty="0">
                <a:effectLst/>
                <a:latin typeface="Century" panose="02040604050505020304" pitchFamily="18" charset="0"/>
                <a:ea typeface="Calibri" panose="020F0502020204030204" pitchFamily="34" charset="0"/>
                <a:cs typeface="Times New Roman" panose="02020603050405020304" charset="0"/>
              </a:rPr>
              <a:t>Telecom Industries understand the importance of communication and how it affects a person’s life, thus, focusing on providing their services and products to low income families and poor customers that can help them in the need of hour. They are collaborating with an MFI to provide micro-credit on mobile balances to be paid back in 5 days. The Consumer is believed to be defaulter if he deviates from the path of paying back the loaned amount within the time duration of 5 days. For the loan amount of 5 (in Indonesian Rupiah), payback amount should be 6 (in Indonesian Rupiah), while, for the loan amount of 10 (in Indonesian Rupiah), the payback amount should be 12 (in Indonesian Rupiah). The sample data is provided to us from our client database. It is hereby given to you for this exercise. In order to improve the selection of customers for the credit, the client wants some predictions that could help them in further investment and improvement in selection of customers. We have to build a model which can be used to predict in terms of a probability for each loan transaction, whether the customer will be paying back the loaned amount within 5 days of insurance of loan. In this case, Label ‘1’ indicates that the loan has been </a:t>
            </a:r>
            <a:r>
              <a:rPr lang="en-IN" sz="1800" dirty="0" err="1">
                <a:effectLst/>
                <a:latin typeface="Century" panose="02040604050505020304" pitchFamily="18" charset="0"/>
                <a:ea typeface="Calibri" panose="020F0502020204030204" pitchFamily="34" charset="0"/>
                <a:cs typeface="Times New Roman" panose="02020603050405020304" charset="0"/>
              </a:rPr>
              <a:t>payed</a:t>
            </a:r>
            <a:r>
              <a:rPr lang="en-IN" sz="1800" dirty="0">
                <a:effectLst/>
                <a:latin typeface="Century" panose="02040604050505020304" pitchFamily="18" charset="0"/>
                <a:ea typeface="Calibri" panose="020F0502020204030204" pitchFamily="34" charset="0"/>
                <a:cs typeface="Times New Roman" panose="02020603050405020304" charset="0"/>
              </a:rPr>
              <a:t> i.e. Non- defaulter, while, Label ‘0’ indicates that the loan has not been </a:t>
            </a:r>
            <a:r>
              <a:rPr lang="en-IN" sz="1800" dirty="0" err="1">
                <a:effectLst/>
                <a:latin typeface="Century" panose="02040604050505020304" pitchFamily="18" charset="0"/>
                <a:ea typeface="Calibri" panose="020F0502020204030204" pitchFamily="34" charset="0"/>
                <a:cs typeface="Times New Roman" panose="02020603050405020304" charset="0"/>
              </a:rPr>
              <a:t>payed</a:t>
            </a:r>
            <a:r>
              <a:rPr lang="en-IN" sz="1800" dirty="0">
                <a:effectLst/>
                <a:latin typeface="Century" panose="02040604050505020304" pitchFamily="18" charset="0"/>
                <a:ea typeface="Calibri" panose="020F0502020204030204" pitchFamily="34" charset="0"/>
                <a:cs typeface="Times New Roman" panose="02020603050405020304" charset="0"/>
              </a:rPr>
              <a:t> i.e. defaulter.  </a:t>
            </a:r>
            <a:endParaRPr lang="en-IN" sz="1800" dirty="0">
              <a:effectLst/>
              <a:latin typeface="Century" panose="02040604050505020304" pitchFamily="18" charset="0"/>
              <a:ea typeface="Calibri" panose="020F0502020204030204" pitchFamily="3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5" y="404664"/>
            <a:ext cx="9829798" cy="1296144"/>
          </a:xfrm>
        </p:spPr>
        <p:txBody>
          <a:bodyPr/>
          <a:lstStyle/>
          <a:p>
            <a:r>
              <a:rPr lang="en-IN" dirty="0"/>
              <a:t>What is Micro Credit?</a:t>
            </a:r>
            <a:endParaRPr lang="en-IN" dirty="0"/>
          </a:p>
        </p:txBody>
      </p:sp>
      <p:sp>
        <p:nvSpPr>
          <p:cNvPr id="3" name="Content Placeholder 2"/>
          <p:cNvSpPr>
            <a:spLocks noGrp="1"/>
          </p:cNvSpPr>
          <p:nvPr>
            <p:ph sz="half" idx="1"/>
          </p:nvPr>
        </p:nvSpPr>
        <p:spPr>
          <a:xfrm>
            <a:off x="1488168" y="1984248"/>
            <a:ext cx="5974396" cy="2740896"/>
          </a:xfrm>
        </p:spPr>
        <p:txBody>
          <a:bodyPr/>
          <a:lstStyle/>
          <a:p>
            <a:pPr>
              <a:buFont typeface="Wingdings" panose="05000000000000000000" pitchFamily="2" charset="2"/>
              <a:buChar char="ü"/>
            </a:pPr>
            <a:r>
              <a:rPr lang="en-IN" sz="2400" dirty="0"/>
              <a:t> </a:t>
            </a:r>
            <a:r>
              <a:rPr lang="en-US" sz="2000" b="0" i="0" dirty="0">
                <a:solidFill>
                  <a:srgbClr val="202124"/>
                </a:solidFill>
                <a:effectLst/>
                <a:latin typeface="Century" panose="02040604050505020304" pitchFamily="18" charset="0"/>
              </a:rPr>
              <a:t>Microcredit is an </a:t>
            </a:r>
            <a:r>
              <a:rPr lang="en-US" sz="2000" b="1" i="0" dirty="0">
                <a:solidFill>
                  <a:srgbClr val="202124"/>
                </a:solidFill>
                <a:effectLst/>
                <a:latin typeface="Century" panose="02040604050505020304" pitchFamily="18" charset="0"/>
              </a:rPr>
              <a:t>extremely small loan given to those who lack a steady source of income</a:t>
            </a:r>
            <a:r>
              <a:rPr lang="en-US" sz="2000" b="0" i="0" dirty="0">
                <a:solidFill>
                  <a:srgbClr val="202124"/>
                </a:solidFill>
                <a:effectLst/>
                <a:latin typeface="Century" panose="02040604050505020304" pitchFamily="18" charset="0"/>
              </a:rPr>
              <a:t>, collateral. It is used as a way to obtain a loan, acting as a protection against potential loss for the lender should the borrower default in his payments., or any credit history.</a:t>
            </a:r>
            <a:endParaRPr lang="en-IN" sz="2000" dirty="0">
              <a:latin typeface="Century" panose="02040604050505020304" pitchFamily="18" charset="0"/>
            </a:endParaRPr>
          </a:p>
        </p:txBody>
      </p:sp>
      <p:pic>
        <p:nvPicPr>
          <p:cNvPr id="8" name="Content Placeholder 7"/>
          <p:cNvPicPr>
            <a:picLocks noGrp="1" noChangeAspect="1"/>
          </p:cNvPicPr>
          <p:nvPr>
            <p:ph sz="half" idx="2"/>
          </p:nvPr>
        </p:nvPicPr>
        <p:blipFill>
          <a:blip r:embed="rId1">
            <a:extLst>
              <a:ext uri="{28A0092B-C50C-407E-A947-70E740481C1C}">
                <a14:useLocalDpi xmlns:a14="http://schemas.microsoft.com/office/drawing/2010/main" val="0"/>
              </a:ext>
            </a:extLst>
          </a:blip>
          <a:stretch>
            <a:fillRect/>
          </a:stretch>
        </p:blipFill>
        <p:spPr>
          <a:xfrm>
            <a:off x="7459408" y="1860437"/>
            <a:ext cx="4420720" cy="2988518"/>
          </a:xfr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Importance of Micro Credit Defaulters Model.</a:t>
            </a:r>
            <a:endParaRPr lang="en-IN" dirty="0"/>
          </a:p>
        </p:txBody>
      </p:sp>
      <p:sp>
        <p:nvSpPr>
          <p:cNvPr id="3" name="Content Placeholder 2"/>
          <p:cNvSpPr>
            <a:spLocks noGrp="1"/>
          </p:cNvSpPr>
          <p:nvPr>
            <p:ph sz="half" idx="1"/>
          </p:nvPr>
        </p:nvSpPr>
        <p:spPr>
          <a:xfrm>
            <a:off x="1488168" y="1984248"/>
            <a:ext cx="6262428" cy="4187952"/>
          </a:xfrm>
        </p:spPr>
        <p:txBody>
          <a:bodyPr>
            <a:normAutofit/>
          </a:bodyPr>
          <a:lstStyle/>
          <a:p>
            <a:pPr>
              <a:buFont typeface="Wingdings" panose="05000000000000000000" pitchFamily="2" charset="2"/>
              <a:buChar char="ü"/>
            </a:pPr>
            <a:r>
              <a:rPr lang="en-IN" sz="2200" dirty="0">
                <a:latin typeface="Century" panose="02040604050505020304" pitchFamily="18" charset="0"/>
              </a:rPr>
              <a:t> </a:t>
            </a:r>
            <a:r>
              <a:rPr lang="en-US" sz="1800" dirty="0">
                <a:latin typeface="Century" panose="02040604050505020304" pitchFamily="18" charset="0"/>
              </a:rPr>
              <a:t>Poverty alleviation programs provide material, funds, information and project services for people with no income or work opportunities. Because of the credit risks and relatively high costs associated with small loans, the traditional banking system is generally not willing to implement a microcredit system. The borrowers have no collateral to put up against loans and often are refused the needed capital because of the high risk of default. If they resort to underground sources, they are often charged exorbitant interest. This quick fix solution does not address the main structural problem: a lack of proper funding channels.</a:t>
            </a:r>
            <a:endParaRPr lang="en-IN" sz="1800" dirty="0">
              <a:latin typeface="Century" panose="02040604050505020304" pitchFamily="18" charset="0"/>
            </a:endParaRPr>
          </a:p>
        </p:txBody>
      </p:sp>
      <p:pic>
        <p:nvPicPr>
          <p:cNvPr id="8" name="Content Placeholder 7"/>
          <p:cNvPicPr>
            <a:picLocks noGrp="1" noChangeAspect="1"/>
          </p:cNvPicPr>
          <p:nvPr>
            <p:ph sz="half" idx="2"/>
          </p:nvPr>
        </p:nvPicPr>
        <p:blipFill>
          <a:blip r:embed="rId1">
            <a:extLst>
              <a:ext uri="{28A0092B-C50C-407E-A947-70E740481C1C}">
                <a14:useLocalDpi xmlns:a14="http://schemas.microsoft.com/office/drawing/2010/main" val="0"/>
              </a:ext>
            </a:extLst>
          </a:blip>
          <a:stretch>
            <a:fillRect/>
          </a:stretch>
        </p:blipFill>
        <p:spPr>
          <a:xfrm>
            <a:off x="7750596" y="2168860"/>
            <a:ext cx="3456384" cy="2520280"/>
          </a:xfr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Exploratory Data Analysis:</a:t>
            </a:r>
            <a:endParaRPr lang="en-IN" dirty="0"/>
          </a:p>
        </p:txBody>
      </p:sp>
      <p:sp>
        <p:nvSpPr>
          <p:cNvPr id="3" name="Content Placeholder 2"/>
          <p:cNvSpPr>
            <a:spLocks noGrp="1"/>
          </p:cNvSpPr>
          <p:nvPr>
            <p:ph idx="1"/>
          </p:nvPr>
        </p:nvSpPr>
        <p:spPr/>
        <p:txBody>
          <a:bodyPr>
            <a:normAutofit fontScale="85000" lnSpcReduction="20000"/>
          </a:bodyPr>
          <a:lstStyle/>
          <a:p>
            <a:pPr marL="342900" lvl="0" indent="-342900">
              <a:lnSpc>
                <a:spcPct val="107000"/>
              </a:lnSpc>
              <a:buFont typeface="Wingdings" panose="05000000000000000000" pitchFamily="2" charset="2"/>
              <a:buChar char=""/>
            </a:pPr>
            <a:r>
              <a:rPr lang="en-IN" sz="2200" dirty="0">
                <a:latin typeface="Century" panose="02040604050505020304" pitchFamily="18" charset="0"/>
                <a:cs typeface="Calibri" panose="020F0502020204030204" pitchFamily="34" charset="0"/>
              </a:rPr>
              <a:t> </a:t>
            </a:r>
            <a:r>
              <a:rPr lang="en-IN" sz="2200" dirty="0">
                <a:effectLst/>
                <a:latin typeface="Century" panose="02040604050505020304" pitchFamily="18" charset="0"/>
                <a:ea typeface="Calibri" panose="020F0502020204030204" pitchFamily="34" charset="0"/>
                <a:cs typeface="Times New Roman" panose="02020603050405020304" charset="0"/>
              </a:rPr>
              <a:t>As a first step I have imported required libraries and I have imported the dataset which was in csv format. </a:t>
            </a:r>
            <a:endParaRPr lang="en-IN" sz="22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buFont typeface="Wingdings" panose="05000000000000000000" pitchFamily="2" charset="2"/>
              <a:buChar char=""/>
            </a:pPr>
            <a:r>
              <a:rPr lang="en-IN" sz="2200" dirty="0">
                <a:effectLst/>
                <a:latin typeface="Century" panose="02040604050505020304" pitchFamily="18" charset="0"/>
                <a:ea typeface="Calibri" panose="020F0502020204030204" pitchFamily="34" charset="0"/>
                <a:cs typeface="Times New Roman" panose="02020603050405020304" charset="0"/>
              </a:rPr>
              <a:t>Then I did all th</a:t>
            </a:r>
            <a:r>
              <a:rPr lang="en-IN" sz="2200" dirty="0">
                <a:effectLst/>
                <a:latin typeface="Century" panose="02040604050505020304" pitchFamily="18" charset="0"/>
                <a:ea typeface="Calibri" panose="020F0502020204030204" pitchFamily="34" charset="0"/>
                <a:cs typeface="Calibri" panose="020F0502020204030204" pitchFamily="34" charset="0"/>
              </a:rPr>
              <a:t>e  statistical analysis like checking shape, </a:t>
            </a:r>
            <a:r>
              <a:rPr lang="en-IN" sz="2200" dirty="0" err="1">
                <a:effectLst/>
                <a:latin typeface="Century" panose="02040604050505020304" pitchFamily="18" charset="0"/>
                <a:ea typeface="Calibri" panose="020F0502020204030204" pitchFamily="34" charset="0"/>
                <a:cs typeface="Calibri" panose="020F0502020204030204" pitchFamily="34" charset="0"/>
              </a:rPr>
              <a:t>nunique</a:t>
            </a:r>
            <a:r>
              <a:rPr lang="en-IN" sz="2200" dirty="0">
                <a:effectLst/>
                <a:latin typeface="Century" panose="02040604050505020304" pitchFamily="18" charset="0"/>
                <a:ea typeface="Calibri" panose="020F0502020204030204" pitchFamily="34" charset="0"/>
                <a:cs typeface="Calibri" panose="020F0502020204030204" pitchFamily="34" charset="0"/>
              </a:rPr>
              <a:t>, value counts, info etc….. </a:t>
            </a:r>
            <a:endParaRPr lang="en-IN" sz="22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buFont typeface="Wingdings" panose="05000000000000000000" pitchFamily="2" charset="2"/>
              <a:buChar char=""/>
            </a:pPr>
            <a:r>
              <a:rPr lang="en-IN" sz="2200" dirty="0">
                <a:effectLst/>
                <a:latin typeface="Century" panose="02040604050505020304" pitchFamily="18" charset="0"/>
                <a:ea typeface="Calibri" panose="020F0502020204030204" pitchFamily="34" charset="0"/>
                <a:cs typeface="Calibri" panose="020F0502020204030204" pitchFamily="34" charset="0"/>
              </a:rPr>
              <a:t>While checking the </a:t>
            </a:r>
            <a:r>
              <a:rPr lang="en-IN" sz="2200" dirty="0">
                <a:latin typeface="Century" panose="02040604050505020304" pitchFamily="18" charset="0"/>
                <a:ea typeface="Calibri" panose="020F0502020204030204" pitchFamily="34" charset="0"/>
                <a:cs typeface="Calibri" panose="020F0502020204030204" pitchFamily="34" charset="0"/>
              </a:rPr>
              <a:t>value counts</a:t>
            </a:r>
            <a:r>
              <a:rPr lang="en-IN" sz="2200" dirty="0">
                <a:effectLst/>
                <a:latin typeface="Century" panose="02040604050505020304" pitchFamily="18" charset="0"/>
                <a:ea typeface="Calibri" panose="020F0502020204030204" pitchFamily="34" charset="0"/>
                <a:cs typeface="Calibri" panose="020F0502020204030204" pitchFamily="34" charset="0"/>
              </a:rPr>
              <a:t> of the datasets I found some columns with more than 90% </a:t>
            </a:r>
            <a:r>
              <a:rPr lang="en-IN" sz="2200" dirty="0">
                <a:latin typeface="Century" panose="02040604050505020304" pitchFamily="18" charset="0"/>
                <a:ea typeface="Calibri" panose="020F0502020204030204" pitchFamily="34" charset="0"/>
                <a:cs typeface="Calibri" panose="020F0502020204030204" pitchFamily="34" charset="0"/>
              </a:rPr>
              <a:t>zero</a:t>
            </a:r>
            <a:r>
              <a:rPr lang="en-IN" sz="2200" dirty="0">
                <a:effectLst/>
                <a:latin typeface="Century" panose="02040604050505020304" pitchFamily="18" charset="0"/>
                <a:ea typeface="Calibri" panose="020F0502020204030204" pitchFamily="34" charset="0"/>
                <a:cs typeface="Calibri" panose="020F0502020204030204" pitchFamily="34" charset="0"/>
              </a:rPr>
              <a:t> values, so these columns will create skewness in datasets so I decided to drop those columns.</a:t>
            </a:r>
            <a:endParaRPr lang="en-IN" sz="2200" dirty="0">
              <a:effectLst/>
              <a:latin typeface="Century" panose="02040604050505020304" pitchFamily="18" charset="0"/>
              <a:ea typeface="Calibri" panose="020F0502020204030204" pitchFamily="34" charset="0"/>
              <a:cs typeface="Calibri" panose="020F0502020204030204" pitchFamily="34" charset="0"/>
            </a:endParaRPr>
          </a:p>
          <a:p>
            <a:pPr marL="342900" lvl="0" indent="-342900">
              <a:lnSpc>
                <a:spcPct val="107000"/>
              </a:lnSpc>
              <a:buFont typeface="Wingdings" panose="05000000000000000000" pitchFamily="2" charset="2"/>
              <a:buChar char=""/>
            </a:pPr>
            <a:r>
              <a:rPr lang="en-IN" sz="2400" dirty="0">
                <a:effectLst/>
                <a:latin typeface="Century" panose="02040604050505020304" pitchFamily="18" charset="0"/>
                <a:ea typeface="Calibri" panose="020F0502020204030204" pitchFamily="34" charset="0"/>
                <a:cs typeface="Times New Roman" panose="02020603050405020304" charset="0"/>
              </a:rPr>
              <a:t>While Checking the null values I found there is no null values in the dataset.</a:t>
            </a:r>
            <a:endParaRPr lang="en-IN" sz="22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buFont typeface="Wingdings" panose="05000000000000000000" pitchFamily="2" charset="2"/>
              <a:buChar char=""/>
            </a:pPr>
            <a:r>
              <a:rPr lang="en-IN" sz="2200" dirty="0">
                <a:effectLst/>
                <a:latin typeface="Century" panose="02040604050505020304" pitchFamily="18" charset="0"/>
                <a:ea typeface="Calibri" panose="020F0502020204030204" pitchFamily="34" charset="0"/>
                <a:cs typeface="Calibri" panose="020F0502020204030204" pitchFamily="34" charset="0"/>
              </a:rPr>
              <a:t>Then I have extracted day, month, year fro</a:t>
            </a:r>
            <a:r>
              <a:rPr lang="en-IN" sz="2200" dirty="0">
                <a:latin typeface="Century" panose="02040604050505020304" pitchFamily="18" charset="0"/>
                <a:ea typeface="Calibri" panose="020F0502020204030204" pitchFamily="34" charset="0"/>
                <a:cs typeface="Calibri" panose="020F0502020204030204" pitchFamily="34" charset="0"/>
              </a:rPr>
              <a:t>m pdate.</a:t>
            </a:r>
            <a:endParaRPr lang="en-IN" sz="2200" dirty="0">
              <a:latin typeface="Century" panose="02040604050505020304" pitchFamily="18" charset="0"/>
              <a:ea typeface="Calibri" panose="020F0502020204030204" pitchFamily="34" charset="0"/>
              <a:cs typeface="Calibri" panose="020F0502020204030204" pitchFamily="34" charset="0"/>
            </a:endParaRPr>
          </a:p>
          <a:p>
            <a:pPr marL="342900" lvl="0" indent="-342900">
              <a:lnSpc>
                <a:spcPct val="107000"/>
              </a:lnSpc>
              <a:buFont typeface="Wingdings" panose="05000000000000000000" pitchFamily="2" charset="2"/>
              <a:buChar char=""/>
            </a:pPr>
            <a:r>
              <a:rPr lang="en-IN" sz="2200" dirty="0">
                <a:effectLst/>
                <a:latin typeface="Century" panose="02040604050505020304" pitchFamily="18" charset="0"/>
                <a:ea typeface="Calibri" panose="020F0502020204030204" pitchFamily="34" charset="0"/>
                <a:cs typeface="Calibri" panose="020F0502020204030204" pitchFamily="34" charset="0"/>
              </a:rPr>
              <a:t>In the dataset there was some negative values so I converted those negative values to positive values using abs.</a:t>
            </a:r>
            <a:endParaRPr lang="en-IN" sz="2200" dirty="0">
              <a:effectLst/>
              <a:latin typeface="Century" panose="02040604050505020304" pitchFamily="18" charset="0"/>
              <a:ea typeface="Calibri" panose="020F0502020204030204" pitchFamily="3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116632"/>
            <a:ext cx="9829799" cy="648072"/>
          </a:xfrm>
        </p:spPr>
        <p:txBody>
          <a:bodyPr>
            <a:normAutofit/>
          </a:bodyPr>
          <a:lstStyle/>
          <a:p>
            <a:r>
              <a:rPr lang="en-IN" dirty="0"/>
              <a:t>Visualization[Univariate]:</a:t>
            </a:r>
            <a:endParaRPr lang="en-IN" dirty="0"/>
          </a:p>
        </p:txBody>
      </p:sp>
      <p:pic>
        <p:nvPicPr>
          <p:cNvPr id="5" name="Picture 2"/>
          <p:cNvPicPr>
            <a:picLocks noChangeAspect="1" noChangeArrowheads="1"/>
          </p:cNvPicPr>
          <p:nvPr/>
        </p:nvPicPr>
        <p:blipFill rotWithShape="1">
          <a:blip r:embed="rId1">
            <a:extLst>
              <a:ext uri="{28A0092B-C50C-407E-A947-70E740481C1C}">
                <a14:useLocalDpi xmlns:a14="http://schemas.microsoft.com/office/drawing/2010/main" val="0"/>
              </a:ext>
            </a:extLst>
          </a:blip>
          <a:srcRect b="43700"/>
          <a:stretch>
            <a:fillRect/>
          </a:stretch>
        </p:blipFill>
        <p:spPr bwMode="auto">
          <a:xfrm>
            <a:off x="1125860" y="764704"/>
            <a:ext cx="10945216" cy="609329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Currency symbols presentation (widescreen)</Template>
  <TotalTime>0</TotalTime>
  <Words>13048</Words>
  <Application>WPS Presentation</Application>
  <PresentationFormat>Custom</PresentationFormat>
  <Paragraphs>160</Paragraphs>
  <Slides>23</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23</vt:i4>
      </vt:variant>
    </vt:vector>
  </HeadingPairs>
  <TitlesOfParts>
    <vt:vector size="34" baseType="lpstr">
      <vt:lpstr>Arial</vt:lpstr>
      <vt:lpstr>SimSun</vt:lpstr>
      <vt:lpstr>Wingdings</vt:lpstr>
      <vt:lpstr>Century</vt:lpstr>
      <vt:lpstr>Times New Roman</vt:lpstr>
      <vt:lpstr>Calibri</vt:lpstr>
      <vt:lpstr>Cambria</vt:lpstr>
      <vt:lpstr>Microsoft YaHei</vt:lpstr>
      <vt:lpstr>Arial Unicode MS</vt:lpstr>
      <vt:lpstr>Symbol</vt:lpstr>
      <vt:lpstr>Currency Symbols 16x9</vt:lpstr>
      <vt:lpstr>Project Presentation On  “Micro-Credit Defaulter Model”</vt:lpstr>
      <vt:lpstr>Agenda:</vt:lpstr>
      <vt:lpstr>Overview:</vt:lpstr>
      <vt:lpstr>Problem Statement:</vt:lpstr>
      <vt:lpstr>Problem Understanding:</vt:lpstr>
      <vt:lpstr>What is Micro Credit?</vt:lpstr>
      <vt:lpstr>Importance of Micro Credit Defaulters Model.</vt:lpstr>
      <vt:lpstr>Exploratory Data Analysis:</vt:lpstr>
      <vt:lpstr>Visualization[Univariate]:</vt:lpstr>
      <vt:lpstr>Visualization[Univariate]:</vt:lpstr>
      <vt:lpstr>Vizualization[Univariate-Target]:</vt:lpstr>
      <vt:lpstr>Vizualization[Bivariate]:</vt:lpstr>
      <vt:lpstr>Observations:</vt:lpstr>
      <vt:lpstr>Vizualization of numerical columns:</vt:lpstr>
      <vt:lpstr>Observations:</vt:lpstr>
      <vt:lpstr>Vizualization of categorical columns:</vt:lpstr>
      <vt:lpstr>Observations:</vt:lpstr>
      <vt:lpstr>Analysis:</vt:lpstr>
      <vt:lpstr>Data Cleaning Steps:</vt:lpstr>
      <vt:lpstr>Data Balancing:</vt:lpstr>
      <vt:lpstr>Model Building:</vt:lpstr>
      <vt:lpstr>Conclusion: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  “Housing: Price Prediction”</dc:title>
  <dc:creator>Pooja gowda</dc:creator>
  <cp:lastModifiedBy>Prashant Shekhar</cp:lastModifiedBy>
  <cp:revision>8</cp:revision>
  <dcterms:created xsi:type="dcterms:W3CDTF">2021-10-01T13:22:00Z</dcterms:created>
  <dcterms:modified xsi:type="dcterms:W3CDTF">2022-09-07T16:52:21Z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CV">
    <vt:lpwstr>5323B325B49B413EA3D2631E6B67FC13</vt:lpwstr>
  </property>
  <property fmtid="{D5CDD505-2E9C-101B-9397-08002B2CF9AE}" pid="4" name="KSOProductBuildVer">
    <vt:lpwstr>1033-11.2.0.11306</vt:lpwstr>
  </property>
</Properties>
</file>